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
  </p:notesMasterIdLst>
  <p:sldIdLst>
    <p:sldId id="262" r:id="rId3"/>
    <p:sldId id="340" r:id="rId4"/>
    <p:sldId id="341" r:id="rId5"/>
    <p:sldId id="265" r:id="rId6"/>
    <p:sldId id="287" r:id="rId7"/>
    <p:sldId id="351" r:id="rId8"/>
    <p:sldId id="352" r:id="rId10"/>
    <p:sldId id="353" r:id="rId11"/>
    <p:sldId id="354" r:id="rId12"/>
    <p:sldId id="355" r:id="rId13"/>
    <p:sldId id="356" r:id="rId14"/>
    <p:sldId id="357" r:id="rId15"/>
    <p:sldId id="358" r:id="rId16"/>
    <p:sldId id="363" r:id="rId17"/>
    <p:sldId id="365" r:id="rId18"/>
    <p:sldId id="366" r:id="rId19"/>
    <p:sldId id="367" r:id="rId20"/>
    <p:sldId id="368" r:id="rId21"/>
    <p:sldId id="369" r:id="rId22"/>
    <p:sldId id="370" r:id="rId23"/>
    <p:sldId id="371" r:id="rId24"/>
    <p:sldId id="373" r:id="rId25"/>
    <p:sldId id="375" r:id="rId26"/>
    <p:sldId id="376" r:id="rId27"/>
    <p:sldId id="377" r:id="rId28"/>
    <p:sldId id="378" r:id="rId29"/>
    <p:sldId id="382" r:id="rId30"/>
    <p:sldId id="383" r:id="rId31"/>
    <p:sldId id="384" r:id="rId32"/>
    <p:sldId id="385" r:id="rId33"/>
    <p:sldId id="388" r:id="rId34"/>
    <p:sldId id="386" r:id="rId35"/>
    <p:sldId id="387" r:id="rId36"/>
    <p:sldId id="389" r:id="rId37"/>
    <p:sldId id="390" r:id="rId38"/>
    <p:sldId id="391" r:id="rId39"/>
    <p:sldId id="392" r:id="rId40"/>
    <p:sldId id="397" r:id="rId41"/>
    <p:sldId id="398" r:id="rId42"/>
    <p:sldId id="337" r:id="rId43"/>
    <p:sldId id="297" r:id="rId44"/>
    <p:sldId id="283" r:id="rId45"/>
  </p:sldIdLst>
  <p:sldSz cx="12192000" cy="6858000"/>
  <p:notesSz cx="6858000" cy="9144000"/>
  <p:embeddedFontLst>
    <p:embeddedFont>
      <p:font typeface="微软雅黑" panose="020B0503020204020204" pitchFamily="34" charset="-122"/>
      <p:regular r:id="rId49"/>
    </p:embeddedFont>
    <p:embeddedFont>
      <p:font typeface="Calibri" panose="020F0502020204030204" charset="0"/>
      <p:regular r:id="rId50"/>
      <p:bold r:id="rId51"/>
      <p:italic r:id="rId52"/>
      <p:boldItalic r:id="rId53"/>
    </p:embeddedFont>
    <p:embeddedFont>
      <p:font typeface="Calibri Light" panose="020F0302020204030204" charset="0"/>
      <p:regular r:id="rId54"/>
      <p:italic r:id="rId55"/>
    </p:embeddedFont>
    <p:embeddedFont>
      <p:font typeface="方正隶变_GBK" panose="02000000000000000000" charset="-122"/>
      <p:regular r:id="rId5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7184"/>
    <a:srgbClr val="ED6E64"/>
    <a:srgbClr val="D57053"/>
    <a:srgbClr val="E49B35"/>
    <a:srgbClr val="89A67A"/>
    <a:srgbClr val="ED7167"/>
    <a:srgbClr val="C79B6C"/>
    <a:srgbClr val="EBD3A2"/>
    <a:srgbClr val="ED6F65"/>
    <a:srgbClr val="5087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70" d="100"/>
          <a:sy n="70" d="100"/>
        </p:scale>
        <p:origin x="320" y="32"/>
      </p:cViewPr>
      <p:guideLst>
        <p:guide orient="horz" pos="3602"/>
        <p:guide orient="horz" pos="893"/>
        <p:guide pos="5628"/>
        <p:guide pos="876"/>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6" Type="http://schemas.openxmlformats.org/officeDocument/2006/relationships/font" Target="fonts/font8.fntdata"/><Relationship Id="rId55" Type="http://schemas.openxmlformats.org/officeDocument/2006/relationships/font" Target="fonts/font7.fntdata"/><Relationship Id="rId54" Type="http://schemas.openxmlformats.org/officeDocument/2006/relationships/font" Target="fonts/font6.fntdata"/><Relationship Id="rId53" Type="http://schemas.openxmlformats.org/officeDocument/2006/relationships/font" Target="fonts/font5.fntdata"/><Relationship Id="rId52" Type="http://schemas.openxmlformats.org/officeDocument/2006/relationships/font" Target="fonts/font4.fntdata"/><Relationship Id="rId51" Type="http://schemas.openxmlformats.org/officeDocument/2006/relationships/font" Target="fonts/font3.fntdata"/><Relationship Id="rId50" Type="http://schemas.openxmlformats.org/officeDocument/2006/relationships/font" Target="fonts/font2.fntdata"/><Relationship Id="rId5" Type="http://schemas.openxmlformats.org/officeDocument/2006/relationships/slide" Target="slides/slide3.xml"/><Relationship Id="rId49" Type="http://schemas.openxmlformats.org/officeDocument/2006/relationships/font" Target="fonts/font1.fntdata"/><Relationship Id="rId48" Type="http://schemas.openxmlformats.org/officeDocument/2006/relationships/tableStyles" Target="tableStyles.xml"/><Relationship Id="rId47" Type="http://schemas.openxmlformats.org/officeDocument/2006/relationships/viewProps" Target="viewProps.xml"/><Relationship Id="rId46" Type="http://schemas.openxmlformats.org/officeDocument/2006/relationships/presProps" Target="presProps.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D87457-8406-4863-82FB-6B4325735CF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8B6AF-56FB-4DF5-A2F7-1808CE3DE43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BA8B6AF-56FB-4DF5-A2F7-1808CE3DE43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E10778-D782-46AB-918C-02950C9E19C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63C713-0A25-4B27-8294-86EE1C308F4F}" type="slidenum">
              <a:rPr lang="zh-CN" altLang="en-US" smtClean="0"/>
            </a:fld>
            <a:endParaRPr lang="zh-CN" altLang="en-US"/>
          </a:p>
        </p:txBody>
      </p:sp>
      <p:pic>
        <p:nvPicPr>
          <p:cNvPr id="8" name="图片 7"/>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0" y="0"/>
            <a:ext cx="12192000" cy="68961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EE8F82"/>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F756B">
              <a:alpha val="88000"/>
            </a:srgbClr>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4" name="任意多边形 823"/>
          <p:cNvSpPr/>
          <p:nvPr/>
        </p:nvSpPr>
        <p:spPr>
          <a:xfrm flipH="1" flipV="1">
            <a:off x="4399933" y="4206056"/>
            <a:ext cx="2239155" cy="2690045"/>
          </a:xfrm>
          <a:custGeom>
            <a:avLst/>
            <a:gdLst>
              <a:gd name="connsiteX0" fmla="*/ 1850042 w 2239155"/>
              <a:gd name="connsiteY0" fmla="*/ 2690045 h 2690045"/>
              <a:gd name="connsiteX1" fmla="*/ 0 w 2239155"/>
              <a:gd name="connsiteY1" fmla="*/ 0 h 2690045"/>
              <a:gd name="connsiteX2" fmla="*/ 798132 w 2239155"/>
              <a:gd name="connsiteY2" fmla="*/ 0 h 2690045"/>
              <a:gd name="connsiteX3" fmla="*/ 2239155 w 2239155"/>
              <a:gd name="connsiteY3" fmla="*/ 2095312 h 2690045"/>
              <a:gd name="connsiteX4" fmla="*/ 1865159 w 2239155"/>
              <a:gd name="connsiteY4" fmla="*/ 2679648 h 2690045"/>
              <a:gd name="connsiteX5" fmla="*/ 1850042 w 2239155"/>
              <a:gd name="connsiteY5" fmla="*/ 2690045 h 269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9155" h="2690045">
                <a:moveTo>
                  <a:pt x="1850042" y="2690045"/>
                </a:moveTo>
                <a:lnTo>
                  <a:pt x="0" y="0"/>
                </a:lnTo>
                <a:lnTo>
                  <a:pt x="798132" y="0"/>
                </a:lnTo>
                <a:lnTo>
                  <a:pt x="2239155" y="2095312"/>
                </a:lnTo>
                <a:lnTo>
                  <a:pt x="1865159" y="2679648"/>
                </a:lnTo>
                <a:lnTo>
                  <a:pt x="1850042" y="2690045"/>
                </a:lnTo>
                <a:close/>
              </a:path>
            </a:pathLst>
          </a:custGeom>
          <a:solidFill>
            <a:srgbClr val="A9BD9C"/>
          </a:solidFill>
          <a:ln>
            <a:solidFill>
              <a:srgbClr val="A9BD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09D">
                <a:alpha val="3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flipV="1">
            <a:off x="500062" y="2101122"/>
            <a:ext cx="8896350" cy="51086"/>
          </a:xfrm>
          <a:prstGeom prst="ellipse">
            <a:avLst/>
          </a:prstGeom>
          <a:gradFill flip="none" rotWithShape="1">
            <a:gsLst>
              <a:gs pos="62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V="1">
            <a:off x="500062" y="3463196"/>
            <a:ext cx="8896350" cy="51086"/>
          </a:xfrm>
          <a:prstGeom prst="ellipse">
            <a:avLst/>
          </a:prstGeom>
          <a:gradFill flip="none" rotWithShape="1">
            <a:gsLst>
              <a:gs pos="70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1" name="图片 40"/>
          <p:cNvPicPr>
            <a:picLocks noChangeAspect="1"/>
          </p:cNvPicPr>
          <p:nvPr/>
        </p:nvPicPr>
        <p:blipFill rotWithShape="1">
          <a:blip r:embed="rId1" cstate="print">
            <a:extLst>
              <a:ext uri="{28A0092B-C50C-407E-A947-70E740481C1C}">
                <a14:useLocalDpi xmlns:a14="http://schemas.microsoft.com/office/drawing/2010/main" val="0"/>
              </a:ext>
            </a:extLst>
          </a:blip>
          <a:srcRect l="156" t="30898" r="26794" b="49213"/>
          <a:stretch>
            <a:fillRect/>
          </a:stretch>
        </p:blipFill>
        <p:spPr>
          <a:xfrm>
            <a:off x="525759" y="2124726"/>
            <a:ext cx="8906237" cy="1371601"/>
          </a:xfrm>
          <a:prstGeom prst="rect">
            <a:avLst/>
          </a:prstGeom>
        </p:spPr>
      </p:pic>
      <p:sp>
        <p:nvSpPr>
          <p:cNvPr id="534" name="任意多边形 533"/>
          <p:cNvSpPr/>
          <p:nvPr/>
        </p:nvSpPr>
        <p:spPr>
          <a:xfrm flipH="1" flipV="1">
            <a:off x="4012411" y="420605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solidFill>
          <a:ln>
            <a:solidFill>
              <a:srgbClr val="89A6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72"/>
          <p:cNvSpPr/>
          <p:nvPr/>
        </p:nvSpPr>
        <p:spPr>
          <a:xfrm>
            <a:off x="2147990" y="4206055"/>
            <a:ext cx="2243162" cy="2702024"/>
          </a:xfrm>
          <a:custGeom>
            <a:avLst/>
            <a:gdLst>
              <a:gd name="connsiteX0" fmla="*/ 296787 w 2243162"/>
              <a:gd name="connsiteY0" fmla="*/ 2270482 h 2702024"/>
              <a:gd name="connsiteX1" fmla="*/ 593574 w 2243162"/>
              <a:gd name="connsiteY1" fmla="*/ 2702024 h 2702024"/>
              <a:gd name="connsiteX2" fmla="*/ 0 w 2243162"/>
              <a:gd name="connsiteY2" fmla="*/ 2702024 h 2702024"/>
              <a:gd name="connsiteX3" fmla="*/ 1852001 w 2243162"/>
              <a:gd name="connsiteY3" fmla="*/ 0 h 2702024"/>
              <a:gd name="connsiteX4" fmla="*/ 1874186 w 2243162"/>
              <a:gd name="connsiteY4" fmla="*/ 15258 h 2702024"/>
              <a:gd name="connsiteX5" fmla="*/ 2101791 w 2243162"/>
              <a:gd name="connsiteY5" fmla="*/ 370872 h 2702024"/>
              <a:gd name="connsiteX6" fmla="*/ 2099207 w 2243162"/>
              <a:gd name="connsiteY6" fmla="*/ 372649 h 2702024"/>
              <a:gd name="connsiteX7" fmla="*/ 2152853 w 2243162"/>
              <a:gd name="connsiteY7" fmla="*/ 450653 h 2702024"/>
              <a:gd name="connsiteX8" fmla="*/ 2243162 w 2243162"/>
              <a:gd name="connsiteY8" fmla="*/ 591754 h 2702024"/>
              <a:gd name="connsiteX9" fmla="*/ 800090 w 2243162"/>
              <a:gd name="connsiteY9" fmla="*/ 2690045 h 2702024"/>
              <a:gd name="connsiteX10" fmla="*/ 591618 w 2243162"/>
              <a:gd name="connsiteY10" fmla="*/ 2690045 h 2702024"/>
              <a:gd name="connsiteX11" fmla="*/ 296788 w 2243162"/>
              <a:gd name="connsiteY11" fmla="*/ 2261349 h 2702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3162" h="2702024">
                <a:moveTo>
                  <a:pt x="296787" y="2270482"/>
                </a:moveTo>
                <a:lnTo>
                  <a:pt x="593574" y="2702024"/>
                </a:lnTo>
                <a:lnTo>
                  <a:pt x="0" y="2702024"/>
                </a:lnTo>
                <a:close/>
                <a:moveTo>
                  <a:pt x="1852001" y="0"/>
                </a:moveTo>
                <a:lnTo>
                  <a:pt x="1874186" y="15258"/>
                </a:lnTo>
                <a:lnTo>
                  <a:pt x="2101791" y="370872"/>
                </a:lnTo>
                <a:lnTo>
                  <a:pt x="2099207" y="372649"/>
                </a:lnTo>
                <a:lnTo>
                  <a:pt x="2152853" y="450653"/>
                </a:lnTo>
                <a:lnTo>
                  <a:pt x="2243162" y="591754"/>
                </a:lnTo>
                <a:lnTo>
                  <a:pt x="800090" y="2690045"/>
                </a:lnTo>
                <a:lnTo>
                  <a:pt x="591618" y="2690045"/>
                </a:lnTo>
                <a:lnTo>
                  <a:pt x="296788" y="2261349"/>
                </a:lnTo>
                <a:close/>
              </a:path>
            </a:pathLst>
          </a:custGeom>
          <a:solidFill>
            <a:srgbClr val="A2B894">
              <a:alpha val="91000"/>
            </a:srgbClr>
          </a:solidFill>
          <a:ln>
            <a:solidFill>
              <a:srgbClr val="A9BD9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solidFill>
          <a:ln>
            <a:solidFill>
              <a:srgbClr val="508799"/>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D957C"/>
          </a:solidFill>
          <a:ln>
            <a:solidFill>
              <a:srgbClr val="DD95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solidFill>
          <a:ln>
            <a:solidFill>
              <a:srgbClr val="D570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8" name="任意多边形 647"/>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solidFill>
          <a:ln>
            <a:solidFill>
              <a:srgbClr val="ED6F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solidFill>
          <a:ln>
            <a:solidFill>
              <a:srgbClr val="3778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30728C">
              <a:alpha val="59000"/>
            </a:srgbClr>
          </a:solidFill>
          <a:ln>
            <a:solidFill>
              <a:srgbClr val="7CA5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7CA5A8"/>
          </a:solidFill>
          <a:ln>
            <a:solidFill>
              <a:srgbClr val="7BA3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solidFill>
          <a:ln>
            <a:solidFill>
              <a:srgbClr val="E49B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87000"/>
            </a:srgbClr>
          </a:solidFill>
          <a:ln>
            <a:solidFill>
              <a:srgbClr val="E5A64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87000"/>
            </a:srgbClr>
          </a:solidFill>
          <a:ln>
            <a:solidFill>
              <a:srgbClr val="E5A64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D957C">
              <a:alpha val="76000"/>
            </a:srgbClr>
          </a:solidFill>
          <a:ln>
            <a:solidFill>
              <a:srgbClr val="E2AB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3" name="矩形 712"/>
          <p:cNvSpPr/>
          <p:nvPr/>
        </p:nvSpPr>
        <p:spPr>
          <a:xfrm>
            <a:off x="0" y="453529"/>
            <a:ext cx="686812" cy="463303"/>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4" name="TextBox 40"/>
          <p:cNvSpPr txBox="1"/>
          <p:nvPr/>
        </p:nvSpPr>
        <p:spPr>
          <a:xfrm>
            <a:off x="832746" y="479590"/>
            <a:ext cx="2727749" cy="461665"/>
          </a:xfrm>
          <a:prstGeom prst="rect">
            <a:avLst/>
          </a:prstGeom>
          <a:noFill/>
        </p:spPr>
        <p:txBody>
          <a:bodyPr wrap="square" rtlCol="0" anchor="ctr">
            <a:spAutoFit/>
          </a:bodyPr>
          <a:lstStyle/>
          <a:p>
            <a:r>
              <a:rPr lang="zh-CN" altLang="en-US" sz="2400" dirty="0" smtClean="0">
                <a:solidFill>
                  <a:srgbClr val="346182"/>
                </a:solidFill>
                <a:latin typeface="微软雅黑" panose="020B0503020204020204" pitchFamily="34" charset="-122"/>
                <a:ea typeface="微软雅黑" panose="020B0503020204020204" pitchFamily="34" charset="-122"/>
              </a:rPr>
              <a:t>浙江大学</a:t>
            </a:r>
            <a:r>
              <a:rPr lang="zh-CN" altLang="en-US" sz="2400" dirty="0">
                <a:solidFill>
                  <a:srgbClr val="346182"/>
                </a:solidFill>
                <a:latin typeface="微软雅黑" panose="020B0503020204020204" pitchFamily="34" charset="-122"/>
                <a:ea typeface="微软雅黑" panose="020B0503020204020204" pitchFamily="34" charset="-122"/>
              </a:rPr>
              <a:t>城市</a:t>
            </a:r>
            <a:r>
              <a:rPr lang="zh-CN" altLang="en-US" sz="2400" dirty="0" smtClean="0">
                <a:solidFill>
                  <a:srgbClr val="346182"/>
                </a:solidFill>
                <a:latin typeface="微软雅黑" panose="020B0503020204020204" pitchFamily="34" charset="-122"/>
                <a:ea typeface="微软雅黑" panose="020B0503020204020204" pitchFamily="34" charset="-122"/>
              </a:rPr>
              <a:t>学院</a:t>
            </a:r>
            <a:endParaRPr lang="zh-CN" altLang="en-US" sz="2400" dirty="0">
              <a:solidFill>
                <a:srgbClr val="346182"/>
              </a:solidFill>
              <a:latin typeface="微软雅黑" panose="020B0503020204020204" pitchFamily="34" charset="-122"/>
              <a:ea typeface="微软雅黑" panose="020B0503020204020204" pitchFamily="34" charset="-122"/>
            </a:endParaRPr>
          </a:p>
        </p:txBody>
      </p:sp>
      <p:cxnSp>
        <p:nvCxnSpPr>
          <p:cNvPr id="715" name="直接连接符 714"/>
          <p:cNvCxnSpPr/>
          <p:nvPr/>
        </p:nvCxnSpPr>
        <p:spPr>
          <a:xfrm>
            <a:off x="789728" y="452710"/>
            <a:ext cx="0" cy="464941"/>
          </a:xfrm>
          <a:prstGeom prst="line">
            <a:avLst/>
          </a:prstGeom>
          <a:ln w="19050">
            <a:solidFill>
              <a:srgbClr val="346182"/>
            </a:solidFill>
          </a:ln>
        </p:spPr>
        <p:style>
          <a:lnRef idx="1">
            <a:schemeClr val="accent1"/>
          </a:lnRef>
          <a:fillRef idx="0">
            <a:schemeClr val="accent1"/>
          </a:fillRef>
          <a:effectRef idx="0">
            <a:schemeClr val="accent1"/>
          </a:effectRef>
          <a:fontRef idx="minor">
            <a:schemeClr val="tx1"/>
          </a:fontRef>
        </p:style>
      </p:cxnSp>
      <p:sp>
        <p:nvSpPr>
          <p:cNvPr id="828" name="矩形 827"/>
          <p:cNvSpPr/>
          <p:nvPr/>
        </p:nvSpPr>
        <p:spPr>
          <a:xfrm>
            <a:off x="981766" y="2408531"/>
            <a:ext cx="8773038" cy="768350"/>
          </a:xfrm>
          <a:prstGeom prst="rect">
            <a:avLst/>
          </a:prstGeom>
        </p:spPr>
        <p:txBody>
          <a:bodyPr wrap="square">
            <a:spAutoFit/>
          </a:bodyPr>
          <a:lstStyle/>
          <a:p>
            <a:pPr algn="dist">
              <a:spcAft>
                <a:spcPts val="0"/>
              </a:spcAft>
            </a:pPr>
            <a:r>
              <a:rPr lang="zh-CN" altLang="en-US" sz="44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软件维护</a:t>
            </a:r>
            <a:r>
              <a:rPr lang="en-US" altLang="zh-CN" sz="44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44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翻转课堂</a:t>
            </a:r>
            <a:r>
              <a:rPr lang="zh-CN" altLang="en-US" sz="44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 </a:t>
            </a:r>
            <a:endParaRPr lang="zh-CN" altLang="zh-CN" sz="28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88000"/>
            </a:srgbClr>
          </a:solidFill>
          <a:ln>
            <a:solidFill>
              <a:srgbClr val="ED80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6195025" y="3611513"/>
            <a:ext cx="3685305" cy="1477328"/>
          </a:xfrm>
          <a:prstGeom prst="rect">
            <a:avLst/>
          </a:prstGeom>
          <a:noFill/>
        </p:spPr>
        <p:txBody>
          <a:bodyPr wrap="square" rtlCol="0">
            <a:spAutoFit/>
          </a:bodyPr>
          <a:lstStyle/>
          <a:p>
            <a:pPr algn="ctr"/>
            <a:r>
              <a:rPr lang="en-US" altLang="zh-CN" dirty="0" smtClean="0">
                <a:solidFill>
                  <a:srgbClr val="346182"/>
                </a:solidFill>
                <a:latin typeface="微软雅黑" panose="020B0503020204020204" pitchFamily="34" charset="-122"/>
                <a:ea typeface="微软雅黑" panose="020B0503020204020204" pitchFamily="34" charset="-122"/>
              </a:rPr>
              <a:t>G02</a:t>
            </a:r>
            <a:r>
              <a:rPr lang="zh-CN" altLang="en-US" dirty="0" smtClean="0">
                <a:solidFill>
                  <a:srgbClr val="346182"/>
                </a:solidFill>
                <a:latin typeface="微软雅黑" panose="020B0503020204020204" pitchFamily="34" charset="-122"/>
                <a:ea typeface="微软雅黑" panose="020B0503020204020204" pitchFamily="34" charset="-122"/>
              </a:rPr>
              <a:t>小组</a:t>
            </a:r>
            <a:endParaRPr lang="en-US" altLang="zh-CN" dirty="0" smtClean="0">
              <a:solidFill>
                <a:srgbClr val="346182"/>
              </a:solidFill>
              <a:latin typeface="微软雅黑" panose="020B0503020204020204" pitchFamily="34" charset="-122"/>
              <a:ea typeface="微软雅黑" panose="020B0503020204020204" pitchFamily="34" charset="-122"/>
            </a:endParaRPr>
          </a:p>
          <a:p>
            <a:pPr algn="ctr"/>
            <a:r>
              <a:rPr lang="zh-CN" altLang="en-US" dirty="0" smtClean="0">
                <a:solidFill>
                  <a:srgbClr val="346182"/>
                </a:solidFill>
                <a:latin typeface="微软雅黑" panose="020B0503020204020204" pitchFamily="34" charset="-122"/>
                <a:ea typeface="微软雅黑" panose="020B0503020204020204" pitchFamily="34" charset="-122"/>
              </a:rPr>
              <a:t>成员：陈先锋 </a:t>
            </a:r>
            <a:r>
              <a:rPr lang="en-US" altLang="zh-CN" dirty="0" smtClean="0">
                <a:solidFill>
                  <a:srgbClr val="346182"/>
                </a:solidFill>
                <a:latin typeface="微软雅黑" panose="020B0503020204020204" pitchFamily="34" charset="-122"/>
                <a:ea typeface="微软雅黑" panose="020B0503020204020204" pitchFamily="34" charset="-122"/>
              </a:rPr>
              <a:t>31501085 </a:t>
            </a:r>
            <a:endParaRPr lang="en-US" altLang="zh-CN" dirty="0" smtClean="0">
              <a:solidFill>
                <a:srgbClr val="346182"/>
              </a:solidFill>
              <a:latin typeface="微软雅黑" panose="020B0503020204020204" pitchFamily="34" charset="-122"/>
              <a:ea typeface="微软雅黑" panose="020B0503020204020204" pitchFamily="34" charset="-122"/>
            </a:endParaRPr>
          </a:p>
          <a:p>
            <a:pPr algn="ctr"/>
            <a:r>
              <a:rPr lang="zh-CN" altLang="en-US" dirty="0" smtClean="0">
                <a:solidFill>
                  <a:srgbClr val="346182"/>
                </a:solidFill>
                <a:latin typeface="微软雅黑" panose="020B0503020204020204" pitchFamily="34" charset="-122"/>
                <a:ea typeface="微软雅黑" panose="020B0503020204020204" pitchFamily="34" charset="-122"/>
              </a:rPr>
              <a:t> </a:t>
            </a:r>
            <a:r>
              <a:rPr lang="en-US" altLang="zh-CN" dirty="0">
                <a:solidFill>
                  <a:srgbClr val="346182"/>
                </a:solidFill>
                <a:latin typeface="微软雅黑" panose="020B0503020204020204" pitchFamily="34" charset="-122"/>
                <a:ea typeface="微软雅黑" panose="020B0503020204020204" pitchFamily="34" charset="-122"/>
              </a:rPr>
              <a:t> </a:t>
            </a:r>
            <a:r>
              <a:rPr lang="en-US" altLang="zh-CN" dirty="0" smtClean="0">
                <a:solidFill>
                  <a:srgbClr val="346182"/>
                </a:solidFill>
                <a:latin typeface="微软雅黑" panose="020B0503020204020204" pitchFamily="34" charset="-122"/>
                <a:ea typeface="微软雅黑" panose="020B0503020204020204" pitchFamily="34" charset="-122"/>
              </a:rPr>
              <a:t>        </a:t>
            </a:r>
            <a:r>
              <a:rPr lang="zh-CN" altLang="en-US" dirty="0" smtClean="0">
                <a:solidFill>
                  <a:srgbClr val="346182"/>
                </a:solidFill>
                <a:latin typeface="微软雅黑" panose="020B0503020204020204" pitchFamily="34" charset="-122"/>
                <a:ea typeface="微软雅黑" panose="020B0503020204020204" pitchFamily="34" charset="-122"/>
              </a:rPr>
              <a:t>张</a:t>
            </a:r>
            <a:r>
              <a:rPr lang="zh-CN" altLang="en-US" dirty="0">
                <a:solidFill>
                  <a:srgbClr val="346182"/>
                </a:solidFill>
                <a:latin typeface="微软雅黑" panose="020B0503020204020204" pitchFamily="34" charset="-122"/>
                <a:ea typeface="微软雅黑" panose="020B0503020204020204" pitchFamily="34" charset="-122"/>
              </a:rPr>
              <a:t>郦</a:t>
            </a:r>
            <a:r>
              <a:rPr lang="zh-CN" altLang="en-US" dirty="0" smtClean="0">
                <a:solidFill>
                  <a:srgbClr val="346182"/>
                </a:solidFill>
                <a:latin typeface="微软雅黑" panose="020B0503020204020204" pitchFamily="34" charset="-122"/>
                <a:ea typeface="微软雅黑" panose="020B0503020204020204" pitchFamily="34" charset="-122"/>
              </a:rPr>
              <a:t>楠 </a:t>
            </a:r>
            <a:r>
              <a:rPr lang="en-US" altLang="zh-CN" dirty="0" smtClean="0">
                <a:solidFill>
                  <a:srgbClr val="346182"/>
                </a:solidFill>
                <a:latin typeface="微软雅黑" panose="020B0503020204020204" pitchFamily="34" charset="-122"/>
                <a:ea typeface="微软雅黑" panose="020B0503020204020204" pitchFamily="34" charset="-122"/>
              </a:rPr>
              <a:t>31501204 </a:t>
            </a:r>
            <a:endParaRPr lang="en-US" altLang="zh-CN" dirty="0" smtClean="0">
              <a:solidFill>
                <a:srgbClr val="346182"/>
              </a:solidFill>
              <a:latin typeface="微软雅黑" panose="020B0503020204020204" pitchFamily="34" charset="-122"/>
              <a:ea typeface="微软雅黑" panose="020B0503020204020204" pitchFamily="34" charset="-122"/>
            </a:endParaRPr>
          </a:p>
          <a:p>
            <a:pPr algn="ctr"/>
            <a:r>
              <a:rPr lang="en-US" altLang="zh-CN" dirty="0">
                <a:solidFill>
                  <a:srgbClr val="346182"/>
                </a:solidFill>
                <a:latin typeface="微软雅黑" panose="020B0503020204020204" pitchFamily="34" charset="-122"/>
                <a:ea typeface="微软雅黑" panose="020B0503020204020204" pitchFamily="34" charset="-122"/>
              </a:rPr>
              <a:t> </a:t>
            </a:r>
            <a:r>
              <a:rPr lang="en-US" altLang="zh-CN" dirty="0" smtClean="0">
                <a:solidFill>
                  <a:srgbClr val="346182"/>
                </a:solidFill>
                <a:latin typeface="微软雅黑" panose="020B0503020204020204" pitchFamily="34" charset="-122"/>
                <a:ea typeface="微软雅黑" panose="020B0503020204020204" pitchFamily="34" charset="-122"/>
              </a:rPr>
              <a:t>         </a:t>
            </a:r>
            <a:r>
              <a:rPr lang="zh-CN" altLang="en-US" dirty="0" smtClean="0">
                <a:solidFill>
                  <a:srgbClr val="346182"/>
                </a:solidFill>
                <a:latin typeface="微软雅黑" panose="020B0503020204020204" pitchFamily="34" charset="-122"/>
                <a:ea typeface="微软雅黑" panose="020B0503020204020204" pitchFamily="34" charset="-122"/>
              </a:rPr>
              <a:t>陈星宇 </a:t>
            </a:r>
            <a:r>
              <a:rPr lang="en-US" altLang="zh-CN" dirty="0" smtClean="0">
                <a:solidFill>
                  <a:srgbClr val="346182"/>
                </a:solidFill>
                <a:latin typeface="微软雅黑" panose="020B0503020204020204" pitchFamily="34" charset="-122"/>
                <a:ea typeface="微软雅黑" panose="020B0503020204020204" pitchFamily="34" charset="-122"/>
              </a:rPr>
              <a:t>31501086 </a:t>
            </a:r>
            <a:endParaRPr lang="en-US" altLang="zh-CN" dirty="0" smtClean="0">
              <a:solidFill>
                <a:srgbClr val="346182"/>
              </a:solidFill>
              <a:latin typeface="微软雅黑" panose="020B0503020204020204" pitchFamily="34" charset="-122"/>
              <a:ea typeface="微软雅黑" panose="020B0503020204020204" pitchFamily="34" charset="-122"/>
            </a:endParaRPr>
          </a:p>
          <a:p>
            <a:pPr algn="ctr"/>
            <a:endParaRPr lang="zh-CN" altLang="en-US" dirty="0">
              <a:solidFill>
                <a:srgbClr val="346182"/>
              </a:solidFill>
              <a:latin typeface="微软雅黑" panose="020B0503020204020204" pitchFamily="34" charset="-122"/>
              <a:ea typeface="微软雅黑" panose="020B0503020204020204" pitchFamily="34" charset="-122"/>
            </a:endParaRPr>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82000"/>
            </a:srgbClr>
          </a:solidFill>
          <a:ln>
            <a:solidFill>
              <a:srgbClr val="EE6F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039161" y="3611513"/>
            <a:ext cx="2079625" cy="922020"/>
          </a:xfrm>
          <a:prstGeom prst="rect">
            <a:avLst/>
          </a:prstGeom>
          <a:noFill/>
        </p:spPr>
        <p:txBody>
          <a:bodyPr wrap="none" rtlCol="0">
            <a:spAutoFit/>
          </a:bodyPr>
          <a:lstStyle/>
          <a:p>
            <a:pPr algn="ctr"/>
            <a:r>
              <a:rPr lang="zh-CN" altLang="en-US" dirty="0">
                <a:solidFill>
                  <a:srgbClr val="346182"/>
                </a:solidFill>
                <a:latin typeface="微软雅黑" panose="020B0503020204020204" pitchFamily="34" charset="-122"/>
                <a:ea typeface="微软雅黑" panose="020B0503020204020204" pitchFamily="34" charset="-122"/>
              </a:rPr>
              <a:t>指导老师：杨枨</a:t>
            </a:r>
            <a:endParaRPr lang="zh-CN" altLang="en-US" dirty="0">
              <a:solidFill>
                <a:srgbClr val="346182"/>
              </a:solidFill>
              <a:latin typeface="微软雅黑" panose="020B0503020204020204" pitchFamily="34" charset="-122"/>
              <a:ea typeface="微软雅黑" panose="020B0503020204020204" pitchFamily="34" charset="-122"/>
            </a:endParaRPr>
          </a:p>
          <a:p>
            <a:pPr algn="ctr"/>
            <a:r>
              <a:rPr lang="en-US" altLang="zh-CN" dirty="0" smtClean="0">
                <a:solidFill>
                  <a:srgbClr val="346182"/>
                </a:solidFill>
                <a:latin typeface="微软雅黑" panose="020B0503020204020204" pitchFamily="34" charset="-122"/>
                <a:ea typeface="微软雅黑" panose="020B0503020204020204" pitchFamily="34" charset="-122"/>
              </a:rPr>
              <a:t>		 </a:t>
            </a:r>
            <a:endParaRPr lang="en-US" altLang="zh-CN" dirty="0">
              <a:solidFill>
                <a:srgbClr val="346182"/>
              </a:solidFill>
              <a:latin typeface="微软雅黑" panose="020B0503020204020204" pitchFamily="34" charset="-122"/>
              <a:ea typeface="微软雅黑" panose="020B0503020204020204" pitchFamily="34" charset="-122"/>
            </a:endParaRPr>
          </a:p>
          <a:p>
            <a:pPr algn="ctr"/>
            <a:r>
              <a:rPr lang="en-US" altLang="zh-CN" dirty="0">
                <a:solidFill>
                  <a:srgbClr val="346182"/>
                </a:solidFill>
                <a:latin typeface="微软雅黑" panose="020B0503020204020204" pitchFamily="34" charset="-122"/>
                <a:ea typeface="微软雅黑" panose="020B0503020204020204" pitchFamily="34" charset="-122"/>
              </a:rPr>
              <a:t>	</a:t>
            </a:r>
            <a:endParaRPr lang="zh-CN" altLang="en-US" dirty="0">
              <a:solidFill>
                <a:srgbClr val="346182"/>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91608" y="-380197"/>
            <a:ext cx="2969741" cy="29697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28"/>
                                        </p:tgtEl>
                                        <p:attrNameLst>
                                          <p:attrName>style.visibility</p:attrName>
                                        </p:attrNameLst>
                                      </p:cBhvr>
                                      <p:to>
                                        <p:strVal val="visible"/>
                                      </p:to>
                                    </p:set>
                                    <p:anim calcmode="lin" valueType="num">
                                      <p:cBhvr additive="base">
                                        <p:cTn id="7" dur="500" fill="hold"/>
                                        <p:tgtEl>
                                          <p:spTgt spid="828"/>
                                        </p:tgtEl>
                                        <p:attrNameLst>
                                          <p:attrName>ppt_x</p:attrName>
                                        </p:attrNameLst>
                                      </p:cBhvr>
                                      <p:tavLst>
                                        <p:tav tm="0">
                                          <p:val>
                                            <p:strVal val="#ppt_x"/>
                                          </p:val>
                                        </p:tav>
                                        <p:tav tm="100000">
                                          <p:val>
                                            <p:strVal val="#ppt_x"/>
                                          </p:val>
                                        </p:tav>
                                      </p:tavLst>
                                    </p:anim>
                                    <p:anim calcmode="lin" valueType="num">
                                      <p:cBhvr additive="base">
                                        <p:cTn id="8" dur="500" fill="hold"/>
                                        <p:tgtEl>
                                          <p:spTgt spid="82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8" grpId="0"/>
      <p:bldP spid="5"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32802" name="Rectangle 2"/>
          <p:cNvSpPr>
            <a:spLocks noGrp="1" noChangeArrowheads="1"/>
          </p:cNvSpPr>
          <p:nvPr/>
        </p:nvSpPr>
        <p:spPr>
          <a:xfrm>
            <a:off x="914400" y="1066800"/>
            <a:ext cx="7086600" cy="4454525"/>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6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3）</a:t>
            </a:r>
            <a:r>
              <a:rPr kumimoji="0" lang="zh-CN" altLang="en-US" sz="36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完善性维护</a:t>
            </a:r>
            <a:endParaRPr kumimoji="0" lang="zh-CN" altLang="en-US" sz="36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6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在软件投入使用过程中，用户可能还会有新的功能和性能要求，可能会提出增加新功能、修改现有功能等要求。为了满足这类要求而进行的维护称为完善性维护。</a:t>
            </a:r>
            <a:endPar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68323" name="Rectangle 3"/>
          <p:cNvSpPr>
            <a:spLocks noGrp="1" noChangeArrowheads="1"/>
          </p:cNvSpPr>
          <p:nvPr/>
        </p:nvSpPr>
        <p:spPr>
          <a:xfrm>
            <a:off x="838200" y="1066800"/>
            <a:ext cx="7315200" cy="3657600"/>
          </a:xfrm>
          <a:prstGeom prst="rect">
            <a:avLst/>
          </a:prstGeom>
          <a:noFill/>
          <a:ln>
            <a:noFill/>
          </a:ln>
          <a:effectLst/>
        </p:spPr>
        <p:txBody>
          <a:bodyPr vert="horz" wrap="square" lIns="0" tIns="45720" rIns="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6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4）</a:t>
            </a:r>
            <a:r>
              <a:rPr kumimoji="0" lang="zh-CN" altLang="en-US" sz="36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预防性维护</a:t>
            </a:r>
            <a:endParaRPr kumimoji="0" lang="zh-CN" altLang="en-US" sz="36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为了改进软件未来的可维护性或可靠性，或者为了给未来的改进奠定更好的基础而进行的修改，称为预防性维护。</a:t>
            </a:r>
            <a:endPar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这种维护活动在实践中比较少见。</a:t>
            </a:r>
            <a:endParaRPr kumimoji="0" lang="zh-CN" altLang="en-US"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52610" name="Rectangle 2"/>
          <p:cNvSpPr>
            <a:spLocks noGrp="1"/>
          </p:cNvSpPr>
          <p:nvPr/>
        </p:nvSpPr>
        <p:spPr>
          <a:xfrm>
            <a:off x="762000" y="1143000"/>
            <a:ext cx="7543800" cy="4419600"/>
          </a:xfrm>
          <a:prstGeom prst="rect">
            <a:avLst/>
          </a:prstGeom>
          <a:noFill/>
          <a:ln>
            <a:noFill/>
          </a:ln>
          <a:effectLst/>
        </p:spPr>
        <p:txBody>
          <a:bodyPr vert="horz" wrap="square" lIns="0" tIns="45720" rIns="0" bIns="45720" numCol="1" anchor="t" anchorCtr="0" compatLnSpc="1"/>
          <a:lstStyle/>
          <a:p>
            <a:pPr marL="0" indent="0" eaLnBrk="1" hangingPunct="1">
              <a:lnSpc>
                <a:spcPct val="150000"/>
              </a:lnSpc>
              <a:spcBef>
                <a:spcPct val="0"/>
              </a:spcBef>
            </a:pPr>
            <a:r>
              <a:rPr lang="zh-CN" altLang="en-US" sz="2800" b="1" dirty="0">
                <a:effectLst/>
                <a:latin typeface="Times New Roman" panose="02020603050405020304" pitchFamily="18" charset="0"/>
              </a:rPr>
              <a:t>    </a:t>
            </a:r>
            <a:r>
              <a:rPr lang="zh-CN" altLang="en-US" sz="3200" b="1" dirty="0">
                <a:effectLst/>
                <a:latin typeface="方正隶变_GBK" panose="02000000000000000000" charset="-122"/>
                <a:ea typeface="方正隶变_GBK" panose="02000000000000000000" charset="-122"/>
              </a:rPr>
              <a:t>在各类维护中，完善性维护占软件维护工作的大部分。</a:t>
            </a:r>
            <a:endParaRPr lang="zh-CN" altLang="en-US" sz="32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3200" b="1" dirty="0">
                <a:effectLst/>
                <a:latin typeface="方正隶变_GBK" panose="02000000000000000000" charset="-122"/>
                <a:ea typeface="方正隶变_GBK" panose="02000000000000000000" charset="-122"/>
              </a:rPr>
              <a:t>    根据国外的数据统计表明，完善性维护占全部维护活动的50%～66%，改正性维护占17%～21%，适应性维护占18%～25%，其它维护活动占4%左右。</a:t>
            </a:r>
            <a:endParaRPr lang="zh-CN" altLang="en-US" sz="32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3634" name="Rectangle 3"/>
          <p:cNvSpPr>
            <a:spLocks noGrp="1"/>
          </p:cNvSpPr>
          <p:nvPr/>
        </p:nvSpPr>
        <p:spPr>
          <a:xfrm>
            <a:off x="561975" y="982663"/>
            <a:ext cx="7989888" cy="4941887"/>
          </a:xfrm>
          <a:prstGeom prst="rect">
            <a:avLst/>
          </a:prstGeom>
          <a:noFill/>
          <a:ln>
            <a:noFill/>
          </a:ln>
          <a:effectLst/>
        </p:spPr>
        <p:txBody>
          <a:bodyPr vert="horz" wrap="square" lIns="91440" tIns="45720" rIns="91440" bIns="45720" numCol="1" anchor="t" anchorCtr="0" compatLnSpc="1"/>
          <a:lstStyle/>
          <a:p>
            <a:pPr marL="0" indent="0" eaLnBrk="1" hangingPunct="1">
              <a:lnSpc>
                <a:spcPct val="120000"/>
              </a:lnSpc>
              <a:spcBef>
                <a:spcPct val="0"/>
              </a:spcBef>
            </a:pPr>
            <a:r>
              <a:rPr lang="zh-CN" altLang="en-US" sz="3200" b="1" dirty="0">
                <a:effectLst/>
                <a:latin typeface="方正隶变_GBK" panose="02000000000000000000" charset="-122"/>
                <a:ea typeface="方正隶变_GBK" panose="02000000000000000000" charset="-122"/>
              </a:rPr>
              <a:t>2.1  结构化维护与非结构化维护的差别</a:t>
            </a:r>
            <a:endParaRPr lang="zh-CN" altLang="en-US" sz="32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1.  非结构化维护</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000" b="1" dirty="0">
                <a:effectLst/>
                <a:latin typeface="方正隶变_GBK" panose="02000000000000000000" charset="-122"/>
                <a:ea typeface="方正隶变_GBK" panose="02000000000000000000" charset="-122"/>
              </a:rPr>
              <a:t>    </a:t>
            </a:r>
            <a:r>
              <a:rPr lang="zh-CN" altLang="en-US" sz="2800" b="1" dirty="0">
                <a:effectLst/>
                <a:latin typeface="方正隶变_GBK" panose="02000000000000000000" charset="-122"/>
                <a:ea typeface="方正隶变_GBK" panose="02000000000000000000" charset="-122"/>
              </a:rPr>
              <a:t>软件配置的唯一成分是代码，维护从评价程序代码开始，对软件结构、数据结构、系统接口、设计约束等常产生误解，不能进行回归测试，维护代价大。</a:t>
            </a:r>
            <a:r>
              <a:rPr lang="zh-CN" altLang="en-US" sz="2000" b="1" dirty="0">
                <a:effectLst/>
                <a:latin typeface="方正隶变_GBK" panose="02000000000000000000" charset="-122"/>
                <a:ea typeface="方正隶变_GBK" panose="02000000000000000000" charset="-122"/>
              </a:rPr>
              <a:t>    </a:t>
            </a:r>
            <a:endParaRPr lang="zh-CN" altLang="en-US" sz="20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000" b="1" dirty="0">
                <a:effectLst/>
                <a:latin typeface="方正隶变_GBK" panose="02000000000000000000" charset="-122"/>
                <a:ea typeface="方正隶变_GBK" panose="02000000000000000000" charset="-122"/>
              </a:rPr>
              <a:t> </a:t>
            </a:r>
            <a:r>
              <a:rPr lang="zh-CN" altLang="en-US" sz="2400" b="1" dirty="0">
                <a:effectLst/>
                <a:latin typeface="方正隶变_GBK" panose="02000000000000000000" charset="-122"/>
                <a:ea typeface="方正隶变_GBK" panose="02000000000000000000" charset="-122"/>
              </a:rPr>
              <a:t>   2.  结构化维护</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800" b="1" dirty="0">
                <a:effectLst/>
                <a:latin typeface="方正隶变_GBK" panose="02000000000000000000" charset="-122"/>
                <a:ea typeface="方正隶变_GBK" panose="02000000000000000000" charset="-122"/>
              </a:rPr>
              <a:t>    有完整的软件配置，维护从评价设计文档开始，确定软件结构、性能和接口特点，现修改设计，接着修改代码，再进行回归测试。</a:t>
            </a:r>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4658" name="Rectangle 3"/>
          <p:cNvSpPr>
            <a:spLocks noGrp="1"/>
          </p:cNvSpPr>
          <p:nvPr/>
        </p:nvSpPr>
        <p:spPr>
          <a:xfrm>
            <a:off x="762000" y="2205038"/>
            <a:ext cx="7913688" cy="3816350"/>
          </a:xfrm>
          <a:prstGeom prst="rect">
            <a:avLst/>
          </a:prstGeom>
          <a:noFill/>
          <a:ln>
            <a:noFill/>
          </a:ln>
          <a:effectLst/>
        </p:spPr>
        <p:txBody>
          <a:bodyPr vert="horz" wrap="square" lIns="91440" tIns="45720" rIns="91440" bIns="45720" numCol="1" anchor="t" anchorCtr="0" compatLnSpc="1"/>
          <a:lstStyle/>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软件维护的代价表现为有形代价和无形代价。</a:t>
            </a:r>
            <a:endParaRPr lang="zh-CN" altLang="en-US" sz="2800" b="1" dirty="0">
              <a:effectLst/>
              <a:latin typeface="方正隶变_GBK" panose="02000000000000000000" charset="-122"/>
              <a:ea typeface="方正隶变_GBK" panose="02000000000000000000" charset="-122"/>
            </a:endParaRPr>
          </a:p>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有形代价指软件维护的费用开支。</a:t>
            </a:r>
            <a:endParaRPr lang="zh-CN" altLang="en-US" sz="2800" b="1" dirty="0">
              <a:effectLst/>
              <a:latin typeface="方正隶变_GBK" panose="02000000000000000000" charset="-122"/>
              <a:ea typeface="方正隶变_GBK" panose="02000000000000000000" charset="-122"/>
            </a:endParaRPr>
          </a:p>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70年代，用于软件维护的费用只占软件总预算的30%～40%，80年代上升到60%左右，90年代许多软件项目的维护经费预算达到了80%。</a:t>
            </a:r>
            <a:endParaRPr lang="zh-CN" altLang="en-US" sz="2800" b="1" dirty="0">
              <a:effectLst/>
              <a:latin typeface="方正隶变_GBK" panose="02000000000000000000" charset="-122"/>
              <a:ea typeface="方正隶变_GBK" panose="02000000000000000000" charset="-122"/>
            </a:endParaRPr>
          </a:p>
        </p:txBody>
      </p:sp>
      <p:sp>
        <p:nvSpPr>
          <p:cNvPr id="454659" name="Rectangle 4"/>
          <p:cNvSpPr/>
          <p:nvPr/>
        </p:nvSpPr>
        <p:spPr>
          <a:xfrm>
            <a:off x="762000" y="977900"/>
            <a:ext cx="3663950" cy="583565"/>
          </a:xfrm>
          <a:prstGeom prst="rect">
            <a:avLst/>
          </a:prstGeom>
          <a:noFill/>
          <a:ln w="12700">
            <a:noFill/>
          </a:ln>
        </p:spPr>
        <p:txBody>
          <a:bodyPr wrap="none">
            <a:spAutoFit/>
          </a:bodyPr>
          <a:p>
            <a:pPr>
              <a:spcBef>
                <a:spcPct val="20000"/>
              </a:spcBef>
              <a:buClr>
                <a:schemeClr val="tx2"/>
              </a:buClr>
              <a:buSzPct val="75000"/>
              <a:buFont typeface="Wingdings" panose="05000000000000000000" pitchFamily="2" charset="2"/>
              <a:buNone/>
            </a:pPr>
            <a:r>
              <a:rPr lang="zh-CN" altLang="en-US" sz="3200" b="1" dirty="0">
                <a:latin typeface="方正隶变_GBK" panose="02000000000000000000" charset="-122"/>
                <a:ea typeface="方正隶变_GBK" panose="02000000000000000000" charset="-122"/>
              </a:rPr>
              <a:t>2.2 软件维护的代价</a:t>
            </a:r>
            <a:endParaRPr lang="zh-CN" altLang="en-US" sz="3200" b="1" dirty="0">
              <a:latin typeface="方正隶变_GBK" panose="02000000000000000000" charset="-122"/>
              <a:ea typeface="方正隶变_GBK" panose="02000000000000000000" charset="-122"/>
            </a:endParaRPr>
          </a:p>
        </p:txBody>
      </p:sp>
      <p:sp>
        <p:nvSpPr>
          <p:cNvPr id="454660" name="Text Box 5"/>
          <p:cNvSpPr txBox="1"/>
          <p:nvPr/>
        </p:nvSpPr>
        <p:spPr>
          <a:xfrm>
            <a:off x="873125" y="1757363"/>
            <a:ext cx="4419600" cy="521970"/>
          </a:xfrm>
          <a:prstGeom prst="rect">
            <a:avLst/>
          </a:prstGeom>
          <a:noFill/>
          <a:ln w="12700">
            <a:noFill/>
          </a:ln>
        </p:spPr>
        <p:txBody>
          <a:bodyPr>
            <a:spAutoFit/>
          </a:bodyPr>
          <a:p>
            <a:pPr>
              <a:spcBef>
                <a:spcPct val="50000"/>
              </a:spcBef>
            </a:pPr>
            <a:r>
              <a:rPr lang="zh-CN" altLang="en-US" sz="2800" b="1" dirty="0">
                <a:latin typeface="方正隶变_GBK" panose="02000000000000000000" charset="-122"/>
                <a:ea typeface="方正隶变_GBK" panose="02000000000000000000" charset="-122"/>
              </a:rPr>
              <a:t>1.  有形代价与无形代价</a:t>
            </a:r>
            <a:endParaRPr lang="zh-CN" altLang="en-US" sz="28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5682" name="Rectangle 2"/>
          <p:cNvSpPr>
            <a:spLocks noGrp="1"/>
          </p:cNvSpPr>
          <p:nvPr/>
        </p:nvSpPr>
        <p:spPr>
          <a:xfrm>
            <a:off x="838200" y="914400"/>
            <a:ext cx="7239000" cy="4648200"/>
          </a:xfrm>
          <a:prstGeom prst="rect">
            <a:avLst/>
          </a:prstGeom>
          <a:noFill/>
          <a:ln>
            <a:noFill/>
          </a:ln>
          <a:effectLst/>
        </p:spPr>
        <p:txBody>
          <a:bodyPr vert="horz" wrap="square" lIns="91440" tIns="45720" rIns="91440" bIns="45720" numCol="1" anchor="t" anchorCtr="0" compatLnSpc="1"/>
          <a:lstStyle/>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无形代价：</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1）当一些看起来合理的要求不能及时满足时，会引起用户的不满；</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2）改动软件可能会引入新的错误，使软件质量下降；</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3）把许多软件工程师调去从事维护工作，势必影响开发工作。 </a:t>
            </a:r>
            <a:endParaRPr lang="zh-CN" altLang="en-US" sz="2800"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6706" name="Rectangle 2"/>
          <p:cNvSpPr>
            <a:spLocks noGrp="1"/>
          </p:cNvSpPr>
          <p:nvPr/>
        </p:nvSpPr>
        <p:spPr>
          <a:xfrm>
            <a:off x="698500" y="1790700"/>
            <a:ext cx="7585075" cy="3287713"/>
          </a:xfrm>
          <a:prstGeom prst="rect">
            <a:avLst/>
          </a:prstGeom>
          <a:noFill/>
          <a:ln>
            <a:noFill/>
          </a:ln>
          <a:effectLst/>
        </p:spPr>
        <p:txBody>
          <a:bodyPr vert="horz" wrap="square" lIns="91440" tIns="45720" rIns="91440" bIns="45720" numCol="1" anchor="t" anchorCtr="0" compatLnSpc="1"/>
          <a:lstStyle/>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软件维护所花费的工作量，一部分用于生产性活动，如分析、评价、修改设计、编写程序等；另一部分用于非生产性活动，如理解代码的含义、解释数据结构和接口特点等。 </a:t>
            </a:r>
            <a:endParaRPr lang="zh-CN" altLang="en-US" sz="2800" b="1" dirty="0">
              <a:effectLst/>
              <a:latin typeface="方正隶变_GBK" panose="02000000000000000000" charset="-122"/>
              <a:ea typeface="方正隶变_GBK" panose="02000000000000000000" charset="-122"/>
            </a:endParaRPr>
          </a:p>
        </p:txBody>
      </p:sp>
      <p:sp>
        <p:nvSpPr>
          <p:cNvPr id="456707" name="Rectangle 3"/>
          <p:cNvSpPr/>
          <p:nvPr/>
        </p:nvSpPr>
        <p:spPr>
          <a:xfrm>
            <a:off x="755650" y="1193800"/>
            <a:ext cx="4367530" cy="583565"/>
          </a:xfrm>
          <a:prstGeom prst="rect">
            <a:avLst/>
          </a:prstGeom>
          <a:noFill/>
          <a:ln w="12700">
            <a:noFill/>
          </a:ln>
        </p:spPr>
        <p:txBody>
          <a:bodyPr wrap="none">
            <a:spAutoFit/>
          </a:bodyPr>
          <a:p>
            <a:pPr>
              <a:spcBef>
                <a:spcPct val="20000"/>
              </a:spcBef>
              <a:buClr>
                <a:schemeClr val="tx2"/>
              </a:buClr>
              <a:buSzPct val="75000"/>
              <a:buFont typeface="Wingdings" panose="05000000000000000000" pitchFamily="2" charset="2"/>
              <a:buNone/>
            </a:pPr>
            <a:r>
              <a:rPr lang="zh-CN" altLang="en-US" sz="3200" b="1" dirty="0">
                <a:latin typeface="方正隶变_GBK" panose="02000000000000000000" charset="-122"/>
                <a:ea typeface="方正隶变_GBK" panose="02000000000000000000" charset="-122"/>
              </a:rPr>
              <a:t>2.  软件维护工作量模型</a:t>
            </a:r>
            <a:endParaRPr lang="zh-CN" altLang="en-US" sz="32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337922" name="Rectangle 2"/>
          <p:cNvSpPr>
            <a:spLocks noGrp="1" noChangeArrowheads="1"/>
          </p:cNvSpPr>
          <p:nvPr/>
        </p:nvSpPr>
        <p:spPr>
          <a:xfrm>
            <a:off x="685800" y="1343025"/>
            <a:ext cx="7989888" cy="5181600"/>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Belady</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和</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Lehman</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提出了一种维护工作量模型：</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M=P+Ke</a:t>
            </a:r>
            <a:r>
              <a:rPr kumimoji="0" lang="en-US" altLang="zh-CN" sz="3200" b="1" i="0" u="none" strike="noStrike" kern="0" cap="none" spc="0" normalizeH="0" baseline="3000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(c-d)</a:t>
            </a:r>
            <a:endParaRPr kumimoji="0" lang="en-US" altLang="zh-CN"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其中：</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M</a:t>
            </a:r>
            <a:r>
              <a:rPr kumimoji="0" lang="en-US" altLang="zh-CN"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用于维护工作的总工作量</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P：</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生产性工作量；</a:t>
            </a:r>
            <a:endPar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K：</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经验常数；</a:t>
            </a:r>
            <a:endPar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c：</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因缺乏好的设计和文档而导致软件复杂性的度量；</a:t>
            </a:r>
            <a:endPar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3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en-US" altLang="zh-CN"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d：</a:t>
            </a:r>
            <a:r>
              <a:rPr kumimoji="0" lang="zh-CN" altLang="en-US" sz="24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维护人员对软件熟悉程度的度量。</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8754" name="Rectangle 3"/>
          <p:cNvSpPr>
            <a:spLocks noGrp="1"/>
          </p:cNvSpPr>
          <p:nvPr/>
        </p:nvSpPr>
        <p:spPr>
          <a:xfrm>
            <a:off x="619125" y="1635125"/>
            <a:ext cx="7986713" cy="2978150"/>
          </a:xfrm>
          <a:prstGeom prst="rect">
            <a:avLst/>
          </a:prstGeom>
          <a:noFill/>
          <a:ln>
            <a:noFill/>
          </a:ln>
          <a:effectLst/>
        </p:spPr>
        <p:txBody>
          <a:bodyPr vert="horz" wrap="square" lIns="91440" tIns="45720" rIns="91440" bIns="45720" numCol="1" anchor="t" anchorCtr="0" compatLnSpc="1"/>
          <a:lstStyle/>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上述模型指出：如果使用了不好的软件开发方法，原来参加开发的人员或小组不能参加维护，则工作量和成本将按指数级增加。</a:t>
            </a:r>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59778" name="Rectangle 2"/>
          <p:cNvSpPr>
            <a:spLocks noGrp="1"/>
          </p:cNvSpPr>
          <p:nvPr/>
        </p:nvSpPr>
        <p:spPr>
          <a:xfrm>
            <a:off x="762000" y="1200150"/>
            <a:ext cx="5181600" cy="644525"/>
          </a:xfrm>
          <a:prstGeom prst="rect">
            <a:avLst/>
          </a:prstGeom>
          <a:noFill/>
          <a:ln>
            <a:noFill/>
          </a:ln>
          <a:effectLst/>
        </p:spPr>
        <p:txBody>
          <a:bodyPr vert="horz" wrap="square" lIns="91440" tIns="45720" rIns="91440" bIns="45720" numCol="1" anchor="t" anchorCtr="0" compatLnSpc="1"/>
          <a:lstStyle/>
          <a:p>
            <a:pPr eaLnBrk="1" hangingPunct="1"/>
            <a:r>
              <a:rPr lang="zh-CN" altLang="en-US" sz="3200" b="1" dirty="0">
                <a:effectLst/>
                <a:latin typeface="方正隶变_GBK" panose="02000000000000000000" charset="-122"/>
                <a:ea typeface="方正隶变_GBK" panose="02000000000000000000" charset="-122"/>
              </a:rPr>
              <a:t>8.2.3  软件维护的典型问题 </a:t>
            </a:r>
            <a:endParaRPr lang="zh-CN" altLang="en-US" sz="3200" b="1" dirty="0">
              <a:effectLst/>
              <a:latin typeface="方正隶变_GBK" panose="02000000000000000000" charset="-122"/>
              <a:ea typeface="方正隶变_GBK" panose="02000000000000000000" charset="-122"/>
            </a:endParaRPr>
          </a:p>
        </p:txBody>
      </p:sp>
      <p:sp>
        <p:nvSpPr>
          <p:cNvPr id="459779" name="Rectangle 3"/>
          <p:cNvSpPr/>
          <p:nvPr/>
        </p:nvSpPr>
        <p:spPr>
          <a:xfrm>
            <a:off x="762000" y="1698625"/>
            <a:ext cx="7467600" cy="3969385"/>
          </a:xfrm>
          <a:prstGeom prst="rect">
            <a:avLst/>
          </a:prstGeom>
          <a:noFill/>
          <a:ln w="12700">
            <a:noFill/>
          </a:ln>
        </p:spPr>
        <p:txBody>
          <a:bodyPr>
            <a:spAutoFit/>
          </a:bodyPr>
          <a:p>
            <a:pPr marL="577850" indent="-577850" algn="just">
              <a:lnSpc>
                <a:spcPct val="150000"/>
              </a:lnSpc>
            </a:pPr>
            <a:r>
              <a:rPr lang="zh-CN" altLang="en-US" sz="2800" b="1" dirty="0">
                <a:latin typeface="方正隶变_GBK" panose="02000000000000000000" charset="-122"/>
                <a:ea typeface="方正隶变_GBK" panose="02000000000000000000" charset="-122"/>
              </a:rPr>
              <a:t>1）理解别人的程序非常困难，而且困难程度随着软件配置成分的减少而迅速增加。</a:t>
            </a:r>
            <a:endParaRPr lang="zh-CN" altLang="en-US" sz="2800" b="1" dirty="0">
              <a:latin typeface="方正隶变_GBK" panose="02000000000000000000" charset="-122"/>
              <a:ea typeface="方正隶变_GBK" panose="02000000000000000000" charset="-122"/>
            </a:endParaRPr>
          </a:p>
          <a:p>
            <a:pPr marL="577850" indent="-577850" algn="just" eaLnBrk="0" hangingPunct="0">
              <a:lnSpc>
                <a:spcPct val="150000"/>
              </a:lnSpc>
            </a:pPr>
            <a:r>
              <a:rPr lang="zh-CN" altLang="en-US" sz="2800" b="1" dirty="0">
                <a:latin typeface="方正隶变_GBK" panose="02000000000000000000" charset="-122"/>
                <a:ea typeface="方正隶变_GBK" panose="02000000000000000000" charset="-122"/>
              </a:rPr>
              <a:t>2）需要维护的软件常常没有合格的文档或者文档资料明显不足。</a:t>
            </a:r>
            <a:endParaRPr lang="zh-CN" altLang="en-US" sz="2800" b="1" dirty="0">
              <a:latin typeface="方正隶变_GBK" panose="02000000000000000000" charset="-122"/>
              <a:ea typeface="方正隶变_GBK" panose="02000000000000000000" charset="-122"/>
            </a:endParaRPr>
          </a:p>
          <a:p>
            <a:pPr marL="577850" indent="-577850" algn="just" eaLnBrk="0" hangingPunct="0">
              <a:lnSpc>
                <a:spcPct val="150000"/>
              </a:lnSpc>
            </a:pPr>
            <a:r>
              <a:rPr lang="zh-CN" altLang="en-US" sz="2800" b="1" dirty="0">
                <a:effectLst/>
                <a:latin typeface="方正隶变_GBK" panose="02000000000000000000" charset="-122"/>
                <a:ea typeface="方正隶变_GBK" panose="02000000000000000000" charset="-122"/>
                <a:sym typeface="+mn-ea"/>
              </a:rPr>
              <a:t>3）当要求对软件进行维护时，不能指望由开发者给人说明软件。</a:t>
            </a:r>
            <a:endParaRPr lang="zh-CN" altLang="en-US" sz="2800" b="1" dirty="0">
              <a:effectLst/>
              <a:latin typeface="方正隶变_GBK" panose="02000000000000000000" charset="-122"/>
              <a:ea typeface="方正隶变_GBK" panose="02000000000000000000" charset="-122"/>
              <a:sym typeface="+mn-ea"/>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35202" name="Rectangle 2"/>
          <p:cNvSpPr>
            <a:spLocks noGrp="1"/>
          </p:cNvSpPr>
          <p:nvPr/>
        </p:nvSpPr>
        <p:spPr>
          <a:xfrm>
            <a:off x="3177540" y="1270318"/>
            <a:ext cx="4495800" cy="914400"/>
          </a:xfrm>
          <a:prstGeom prst="rect">
            <a:avLst/>
          </a:prstGeom>
          <a:noFill/>
          <a:ln>
            <a:noFill/>
          </a:ln>
          <a:effectLst/>
        </p:spPr>
        <p:txBody>
          <a:bodyPr vert="horz" wrap="square" lIns="91440" tIns="45720" rIns="91440" bIns="45720" numCol="1" anchor="ctr" anchorCtr="1" compatLnSpc="1"/>
          <a:lstStyle>
            <a:lvl1pPr algn="ctr" rtl="0" fontAlgn="base">
              <a:spcBef>
                <a:spcPct val="0"/>
              </a:spcBef>
              <a:spcAft>
                <a:spcPct val="0"/>
              </a:spcAft>
              <a:defRPr sz="3600">
                <a:solidFill>
                  <a:schemeClr val="tx1"/>
                </a:solidFill>
                <a:effectLst>
                  <a:outerShdw blurRad="38100" dist="38100" dir="2700000" algn="tl">
                    <a:srgbClr val="000000"/>
                  </a:outerShdw>
                </a:effectLst>
                <a:latin typeface="+mj-lt"/>
                <a:ea typeface="+mj-ea"/>
                <a:cs typeface="+mj-cs"/>
              </a:defRPr>
            </a:lvl1pPr>
            <a:lvl2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2pPr>
            <a:lvl3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3pPr>
            <a:lvl4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4pPr>
            <a:lvl5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5pPr>
            <a:lvl6pPr marL="4572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6pPr>
            <a:lvl7pPr marL="9144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7pPr>
            <a:lvl8pPr marL="13716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8pPr>
            <a:lvl9pPr marL="18288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9pPr>
          </a:lstStyle>
          <a:p>
            <a:pPr eaLnBrk="1" hangingPunct="1"/>
            <a:r>
              <a:rPr lang="zh-CN" altLang="en-US" sz="5400" b="1" dirty="0">
                <a:effectLst/>
                <a:latin typeface="Times New Roman" panose="02020603050405020304" pitchFamily="18" charset="0"/>
              </a:rPr>
              <a:t>第8章：维护</a:t>
            </a:r>
            <a:endParaRPr lang="zh-CN" altLang="en-US" sz="5400" b="1" dirty="0">
              <a:effectLst/>
              <a:latin typeface="Times New Roman" panose="02020603050405020304" pitchFamily="18" charset="0"/>
            </a:endParaRPr>
          </a:p>
        </p:txBody>
      </p:sp>
      <p:sp>
        <p:nvSpPr>
          <p:cNvPr id="435203" name="Rectangle 3"/>
          <p:cNvSpPr>
            <a:spLocks noGrp="1"/>
          </p:cNvSpPr>
          <p:nvPr/>
        </p:nvSpPr>
        <p:spPr>
          <a:xfrm>
            <a:off x="1609725" y="2162175"/>
            <a:ext cx="7993063" cy="3054350"/>
          </a:xfrm>
          <a:prstGeom prst="rect">
            <a:avLst/>
          </a:prstGeom>
          <a:noFill/>
          <a:ln>
            <a:noFill/>
          </a:ln>
          <a:effectLst/>
        </p:spPr>
        <p:txBody>
          <a:bodyPr vert="horz" wrap="square" lIns="91440" tIns="45720" rIns="91440" bIns="45720" numCol="1" anchor="t" anchorCtr="0" compatLnSpc="1"/>
          <a:lstStyle/>
          <a:p>
            <a:pPr marL="0" indent="0" algn="just" eaLnBrk="1" hangingPunct="1">
              <a:lnSpc>
                <a:spcPct val="150000"/>
              </a:lnSpc>
              <a:spcBef>
                <a:spcPct val="0"/>
              </a:spcBef>
            </a:pPr>
            <a:r>
              <a:rPr lang="zh-CN" altLang="en-US" sz="2800" b="1" dirty="0">
                <a:effectLst/>
              </a:rPr>
              <a:t>    软件维护是软件生命周期的最后一个阶段。</a:t>
            </a:r>
            <a:endParaRPr lang="zh-CN" altLang="en-US" sz="2800" b="1" dirty="0">
              <a:effectLst/>
            </a:endParaRPr>
          </a:p>
          <a:p>
            <a:pPr marL="0" indent="0" algn="just" eaLnBrk="1" hangingPunct="1">
              <a:lnSpc>
                <a:spcPct val="150000"/>
              </a:lnSpc>
              <a:spcBef>
                <a:spcPct val="0"/>
              </a:spcBef>
            </a:pPr>
            <a:r>
              <a:rPr lang="zh-CN" altLang="en-US" sz="2800" b="1" dirty="0">
                <a:effectLst/>
              </a:rPr>
              <a:t>    它的任务是：维护软件的正常运行，不断改进软件的性能和质量，为软件的进一步推广应用和更新替换做积极工作。</a:t>
            </a:r>
            <a:r>
              <a:rPr lang="zh-CN" altLang="en-US" sz="2800" b="1" dirty="0">
                <a:effectLst/>
                <a:latin typeface="宋体" panose="02010600030101010101" pitchFamily="2" charset="-122"/>
              </a:rPr>
              <a:t>    </a:t>
            </a:r>
            <a:endParaRPr lang="zh-CN" altLang="en-US" sz="2800" b="1" dirty="0">
              <a:effectLs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2</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0802" name="Rectangle 3"/>
          <p:cNvSpPr>
            <a:spLocks noGrp="1"/>
          </p:cNvSpPr>
          <p:nvPr/>
        </p:nvSpPr>
        <p:spPr>
          <a:xfrm>
            <a:off x="685800" y="833438"/>
            <a:ext cx="7543800" cy="4683125"/>
          </a:xfrm>
          <a:prstGeom prst="rect">
            <a:avLst/>
          </a:prstGeom>
          <a:noFill/>
          <a:ln>
            <a:noFill/>
          </a:ln>
          <a:effectLst/>
        </p:spPr>
        <p:txBody>
          <a:bodyPr vert="horz" wrap="square" lIns="91440" tIns="45720" rIns="91440" bIns="45720" numCol="1" anchor="t" anchorCtr="0" compatLnSpc="1"/>
          <a:lstStyle/>
          <a:p>
            <a:pPr marL="577850" indent="-577850" algn="just">
              <a:lnSpc>
                <a:spcPct val="150000"/>
              </a:lnSpc>
              <a:spcBef>
                <a:spcPct val="0"/>
              </a:spcBef>
              <a:buClrTx/>
              <a:buChar char="•"/>
            </a:pPr>
            <a:r>
              <a:rPr lang="en-US" altLang="zh-CN" sz="2800" b="1" dirty="0">
                <a:effectLst/>
                <a:latin typeface="方正隶变_GBK" panose="02000000000000000000" charset="-122"/>
                <a:ea typeface="方正隶变_GBK" panose="02000000000000000000" charset="-122"/>
              </a:rPr>
              <a:t>4</a:t>
            </a:r>
            <a:r>
              <a:rPr lang="zh-CN" altLang="en-US" sz="2800" b="1" dirty="0">
                <a:effectLst/>
                <a:latin typeface="方正隶变_GBK" panose="02000000000000000000" charset="-122"/>
                <a:ea typeface="方正隶变_GBK" panose="02000000000000000000" charset="-122"/>
              </a:rPr>
              <a:t>）绝大数软件在设计时没有考虑将来的修改。</a:t>
            </a:r>
            <a:endParaRPr lang="zh-CN" altLang="en-US" sz="2800" b="1" dirty="0">
              <a:effectLst/>
              <a:latin typeface="方正隶变_GBK" panose="02000000000000000000" charset="-122"/>
              <a:ea typeface="方正隶变_GBK" panose="02000000000000000000" charset="-122"/>
            </a:endParaRPr>
          </a:p>
          <a:p>
            <a:pPr marL="577850" indent="-577850" algn="just">
              <a:lnSpc>
                <a:spcPct val="150000"/>
              </a:lnSpc>
              <a:spcBef>
                <a:spcPct val="0"/>
              </a:spcBef>
              <a:buClrTx/>
              <a:buChar char="•"/>
            </a:pPr>
            <a:r>
              <a:rPr lang="en-US" altLang="zh-CN" sz="2800" b="1" dirty="0">
                <a:effectLst/>
                <a:latin typeface="方正隶变_GBK" panose="02000000000000000000" charset="-122"/>
                <a:ea typeface="方正隶变_GBK" panose="02000000000000000000" charset="-122"/>
              </a:rPr>
              <a:t>5</a:t>
            </a:r>
            <a:r>
              <a:rPr lang="zh-CN" altLang="en-US" sz="2800" b="1" dirty="0">
                <a:effectLst/>
                <a:latin typeface="方正隶变_GBK" panose="02000000000000000000" charset="-122"/>
                <a:ea typeface="方正隶变_GBK" panose="02000000000000000000" charset="-122"/>
              </a:rPr>
              <a:t>）软件维护不是一项吸引人的工作，因为很多维护工作经常遭受挫折。</a:t>
            </a:r>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3" name="Rectangle 3"/>
          <p:cNvSpPr>
            <a:spLocks noGrp="1"/>
          </p:cNvSpPr>
          <p:nvPr/>
        </p:nvSpPr>
        <p:spPr>
          <a:xfrm>
            <a:off x="655320" y="1071880"/>
            <a:ext cx="4267200" cy="568325"/>
          </a:xfrm>
          <a:prstGeom prst="rect">
            <a:avLst/>
          </a:prstGeom>
          <a:noFill/>
          <a:ln>
            <a:noFill/>
          </a:ln>
          <a:effectLst/>
        </p:spPr>
        <p:txBody>
          <a:bodyPr vert="horz" wrap="square" lIns="91440" tIns="45720" rIns="91440" bIns="45720" numCol="1" anchor="t" anchorCtr="0" compatLnSpc="1"/>
          <a:lstStyle/>
          <a:p>
            <a:pPr eaLnBrk="1" hangingPunct="1">
              <a:lnSpc>
                <a:spcPct val="90000"/>
              </a:lnSpc>
            </a:pPr>
            <a:r>
              <a:rPr lang="zh-CN" altLang="en-US" sz="3200" b="1" dirty="0">
                <a:effectLst/>
                <a:latin typeface="方正隶变_GBK" panose="02000000000000000000" charset="-122"/>
                <a:ea typeface="方正隶变_GBK" panose="02000000000000000000" charset="-122"/>
              </a:rPr>
              <a:t>1.  维护组织 </a:t>
            </a:r>
            <a:endParaRPr lang="zh-CN" altLang="en-US" sz="3200" b="1" dirty="0">
              <a:effectLst/>
              <a:latin typeface="方正隶变_GBK" panose="02000000000000000000" charset="-122"/>
              <a:ea typeface="方正隶变_GBK" panose="02000000000000000000" charset="-122"/>
            </a:endParaRPr>
          </a:p>
        </p:txBody>
      </p:sp>
      <p:grpSp>
        <p:nvGrpSpPr>
          <p:cNvPr id="4" name="Group 45"/>
          <p:cNvGrpSpPr/>
          <p:nvPr/>
        </p:nvGrpSpPr>
        <p:grpSpPr>
          <a:xfrm>
            <a:off x="1945005" y="1605280"/>
            <a:ext cx="6400800" cy="3921125"/>
            <a:chOff x="884" y="1117"/>
            <a:chExt cx="4032" cy="2470"/>
          </a:xfrm>
        </p:grpSpPr>
        <p:grpSp>
          <p:nvGrpSpPr>
            <p:cNvPr id="5" name="Group 5"/>
            <p:cNvGrpSpPr/>
            <p:nvPr/>
          </p:nvGrpSpPr>
          <p:grpSpPr>
            <a:xfrm>
              <a:off x="2804" y="1738"/>
              <a:ext cx="132" cy="356"/>
              <a:chOff x="3780" y="2220"/>
              <a:chExt cx="180" cy="480"/>
            </a:xfrm>
          </p:grpSpPr>
          <p:sp>
            <p:nvSpPr>
              <p:cNvPr id="6" name="Oval 6"/>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7" name="AutoShape 7"/>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grpSp>
          <p:nvGrpSpPr>
            <p:cNvPr id="8" name="Group 8"/>
            <p:cNvGrpSpPr/>
            <p:nvPr/>
          </p:nvGrpSpPr>
          <p:grpSpPr>
            <a:xfrm>
              <a:off x="2003" y="1736"/>
              <a:ext cx="133" cy="356"/>
              <a:chOff x="3780" y="2220"/>
              <a:chExt cx="180" cy="480"/>
            </a:xfrm>
          </p:grpSpPr>
          <p:sp>
            <p:nvSpPr>
              <p:cNvPr id="9" name="Oval 9"/>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10" name="AutoShape 10"/>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grpSp>
          <p:nvGrpSpPr>
            <p:cNvPr id="11" name="Group 11"/>
            <p:cNvGrpSpPr/>
            <p:nvPr/>
          </p:nvGrpSpPr>
          <p:grpSpPr>
            <a:xfrm>
              <a:off x="2136" y="2412"/>
              <a:ext cx="134" cy="356"/>
              <a:chOff x="3780" y="2220"/>
              <a:chExt cx="180" cy="480"/>
            </a:xfrm>
          </p:grpSpPr>
          <p:sp>
            <p:nvSpPr>
              <p:cNvPr id="12" name="Oval 12"/>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13" name="AutoShape 13"/>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grpSp>
          <p:nvGrpSpPr>
            <p:cNvPr id="14" name="Group 14"/>
            <p:cNvGrpSpPr/>
            <p:nvPr/>
          </p:nvGrpSpPr>
          <p:grpSpPr>
            <a:xfrm>
              <a:off x="2795" y="2386"/>
              <a:ext cx="133" cy="356"/>
              <a:chOff x="3780" y="2220"/>
              <a:chExt cx="180" cy="480"/>
            </a:xfrm>
          </p:grpSpPr>
          <p:sp>
            <p:nvSpPr>
              <p:cNvPr id="15" name="Oval 15"/>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16" name="AutoShape 16"/>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grpSp>
          <p:nvGrpSpPr>
            <p:cNvPr id="17" name="Group 17"/>
            <p:cNvGrpSpPr/>
            <p:nvPr/>
          </p:nvGrpSpPr>
          <p:grpSpPr>
            <a:xfrm>
              <a:off x="3461" y="2397"/>
              <a:ext cx="134" cy="356"/>
              <a:chOff x="3780" y="2220"/>
              <a:chExt cx="180" cy="480"/>
            </a:xfrm>
          </p:grpSpPr>
          <p:sp>
            <p:nvSpPr>
              <p:cNvPr id="18" name="Oval 18"/>
              <p:cNvSpPr/>
              <p:nvPr/>
            </p:nvSpPr>
            <p:spPr>
              <a:xfrm>
                <a:off x="3780" y="2220"/>
                <a:ext cx="180" cy="180"/>
              </a:xfrm>
              <a:prstGeom prst="ellipse">
                <a:avLst/>
              </a:prstGeom>
              <a:noFill/>
              <a:ln w="31750" cap="flat" cmpd="sng">
                <a:solidFill>
                  <a:schemeClr val="tx1"/>
                </a:solidFill>
                <a:prstDash val="solid"/>
                <a:headEnd type="none" w="med" len="med"/>
                <a:tailEnd type="none" w="med" len="med"/>
              </a:ln>
            </p:spPr>
            <p:txBody>
              <a:bodyPr/>
              <a:p>
                <a:endParaRPr lang="zh-CN" altLang="en-US" dirty="0">
                  <a:latin typeface="Arial" panose="020B0604020202020204" pitchFamily="34" charset="0"/>
                </a:endParaRPr>
              </a:p>
            </p:txBody>
          </p:sp>
          <p:sp>
            <p:nvSpPr>
              <p:cNvPr id="19" name="AutoShape 19"/>
              <p:cNvSpPr/>
              <p:nvPr/>
            </p:nvSpPr>
            <p:spPr>
              <a:xfrm>
                <a:off x="3780" y="2388"/>
                <a:ext cx="180" cy="312"/>
              </a:xfrm>
              <a:prstGeom prst="triangle">
                <a:avLst>
                  <a:gd name="adj" fmla="val 50000"/>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grpSp>
        <p:sp>
          <p:nvSpPr>
            <p:cNvPr id="20" name="Rectangle 20"/>
            <p:cNvSpPr/>
            <p:nvPr/>
          </p:nvSpPr>
          <p:spPr>
            <a:xfrm>
              <a:off x="1870" y="3009"/>
              <a:ext cx="187" cy="187"/>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1" name="Rectangle 21"/>
            <p:cNvSpPr/>
            <p:nvPr/>
          </p:nvSpPr>
          <p:spPr>
            <a:xfrm>
              <a:off x="2626" y="2990"/>
              <a:ext cx="187" cy="188"/>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2" name="Rectangle 22"/>
            <p:cNvSpPr/>
            <p:nvPr/>
          </p:nvSpPr>
          <p:spPr>
            <a:xfrm>
              <a:off x="2332" y="3000"/>
              <a:ext cx="187" cy="187"/>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3" name="Rectangle 23"/>
            <p:cNvSpPr/>
            <p:nvPr/>
          </p:nvSpPr>
          <p:spPr>
            <a:xfrm>
              <a:off x="2910" y="2990"/>
              <a:ext cx="187" cy="188"/>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4" name="Rectangle 24"/>
            <p:cNvSpPr/>
            <p:nvPr/>
          </p:nvSpPr>
          <p:spPr>
            <a:xfrm>
              <a:off x="3292" y="2990"/>
              <a:ext cx="187" cy="188"/>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5" name="Rectangle 25"/>
            <p:cNvSpPr/>
            <p:nvPr/>
          </p:nvSpPr>
          <p:spPr>
            <a:xfrm>
              <a:off x="3569" y="2981"/>
              <a:ext cx="186" cy="188"/>
            </a:xfrm>
            <a:prstGeom prst="rect">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26" name="Line 26"/>
            <p:cNvSpPr/>
            <p:nvPr/>
          </p:nvSpPr>
          <p:spPr>
            <a:xfrm>
              <a:off x="2163" y="1932"/>
              <a:ext cx="613" cy="0"/>
            </a:xfrm>
            <a:prstGeom prst="line">
              <a:avLst/>
            </a:prstGeom>
            <a:ln w="31750" cap="flat" cmpd="sng">
              <a:solidFill>
                <a:schemeClr val="tx1"/>
              </a:solidFill>
              <a:prstDash val="solid"/>
              <a:headEnd type="none" w="med" len="med"/>
              <a:tailEnd type="none" w="med" len="med"/>
            </a:ln>
          </p:spPr>
        </p:sp>
        <p:sp>
          <p:nvSpPr>
            <p:cNvPr id="27" name="Line 27"/>
            <p:cNvSpPr/>
            <p:nvPr/>
          </p:nvSpPr>
          <p:spPr>
            <a:xfrm>
              <a:off x="2866" y="2136"/>
              <a:ext cx="0" cy="223"/>
            </a:xfrm>
            <a:prstGeom prst="line">
              <a:avLst/>
            </a:prstGeom>
            <a:ln w="31750" cap="flat" cmpd="sng">
              <a:solidFill>
                <a:schemeClr val="tx1"/>
              </a:solidFill>
              <a:prstDash val="solid"/>
              <a:headEnd type="none" w="med" len="med"/>
              <a:tailEnd type="none" w="med" len="med"/>
            </a:ln>
          </p:spPr>
        </p:sp>
        <p:sp>
          <p:nvSpPr>
            <p:cNvPr id="28" name="Line 28"/>
            <p:cNvSpPr/>
            <p:nvPr/>
          </p:nvSpPr>
          <p:spPr>
            <a:xfrm flipH="1">
              <a:off x="2288" y="2118"/>
              <a:ext cx="471" cy="321"/>
            </a:xfrm>
            <a:prstGeom prst="line">
              <a:avLst/>
            </a:prstGeom>
            <a:ln w="31750" cap="flat" cmpd="sng">
              <a:solidFill>
                <a:schemeClr val="tx1"/>
              </a:solidFill>
              <a:prstDash val="solid"/>
              <a:headEnd type="none" w="med" len="med"/>
              <a:tailEnd type="none" w="med" len="med"/>
            </a:ln>
          </p:spPr>
        </p:sp>
        <p:sp>
          <p:nvSpPr>
            <p:cNvPr id="29" name="Line 29"/>
            <p:cNvSpPr/>
            <p:nvPr/>
          </p:nvSpPr>
          <p:spPr>
            <a:xfrm>
              <a:off x="2982" y="2110"/>
              <a:ext cx="479" cy="311"/>
            </a:xfrm>
            <a:prstGeom prst="line">
              <a:avLst/>
            </a:prstGeom>
            <a:ln w="31750" cap="flat" cmpd="sng">
              <a:solidFill>
                <a:schemeClr val="tx1"/>
              </a:solidFill>
              <a:prstDash val="solid"/>
              <a:headEnd type="none" w="med" len="med"/>
              <a:tailEnd type="none" w="med" len="med"/>
            </a:ln>
          </p:spPr>
        </p:sp>
        <p:sp>
          <p:nvSpPr>
            <p:cNvPr id="30" name="Text Box 30"/>
            <p:cNvSpPr txBox="1"/>
            <p:nvPr/>
          </p:nvSpPr>
          <p:spPr>
            <a:xfrm>
              <a:off x="2098" y="2915"/>
              <a:ext cx="400" cy="232"/>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a:t>
              </a:r>
              <a:endParaRPr lang="zh-CN" altLang="en-US" sz="2400" b="1" dirty="0">
                <a:latin typeface="Times New Roman" panose="02020603050405020304" pitchFamily="18" charset="0"/>
                <a:ea typeface="楷体_GB2312" pitchFamily="49" charset="-122"/>
              </a:endParaRPr>
            </a:p>
          </p:txBody>
        </p:sp>
        <p:sp>
          <p:nvSpPr>
            <p:cNvPr id="31" name="Line 31"/>
            <p:cNvSpPr/>
            <p:nvPr/>
          </p:nvSpPr>
          <p:spPr>
            <a:xfrm flipH="1">
              <a:off x="2705" y="2777"/>
              <a:ext cx="99" cy="196"/>
            </a:xfrm>
            <a:prstGeom prst="line">
              <a:avLst/>
            </a:prstGeom>
            <a:ln w="31750" cap="flat" cmpd="sng">
              <a:solidFill>
                <a:schemeClr val="tx1"/>
              </a:solidFill>
              <a:prstDash val="solid"/>
              <a:headEnd type="none" w="med" len="med"/>
              <a:tailEnd type="none" w="med" len="med"/>
            </a:ln>
          </p:spPr>
        </p:sp>
        <p:sp>
          <p:nvSpPr>
            <p:cNvPr id="32" name="Line 32"/>
            <p:cNvSpPr/>
            <p:nvPr/>
          </p:nvSpPr>
          <p:spPr>
            <a:xfrm>
              <a:off x="2892" y="2777"/>
              <a:ext cx="99" cy="187"/>
            </a:xfrm>
            <a:prstGeom prst="line">
              <a:avLst/>
            </a:prstGeom>
            <a:ln w="31750" cap="flat" cmpd="sng">
              <a:solidFill>
                <a:schemeClr val="tx1"/>
              </a:solidFill>
              <a:prstDash val="solid"/>
              <a:headEnd type="none" w="med" len="med"/>
              <a:tailEnd type="none" w="med" len="med"/>
            </a:ln>
          </p:spPr>
        </p:sp>
        <p:sp>
          <p:nvSpPr>
            <p:cNvPr id="33" name="Line 33"/>
            <p:cNvSpPr/>
            <p:nvPr/>
          </p:nvSpPr>
          <p:spPr>
            <a:xfrm flipH="1">
              <a:off x="3364" y="2777"/>
              <a:ext cx="106" cy="196"/>
            </a:xfrm>
            <a:prstGeom prst="line">
              <a:avLst/>
            </a:prstGeom>
            <a:ln w="31750" cap="flat" cmpd="sng">
              <a:solidFill>
                <a:schemeClr val="tx1"/>
              </a:solidFill>
              <a:prstDash val="solid"/>
              <a:headEnd type="none" w="med" len="med"/>
              <a:tailEnd type="none" w="med" len="med"/>
            </a:ln>
          </p:spPr>
        </p:sp>
        <p:sp>
          <p:nvSpPr>
            <p:cNvPr id="34" name="Line 34"/>
            <p:cNvSpPr/>
            <p:nvPr/>
          </p:nvSpPr>
          <p:spPr>
            <a:xfrm>
              <a:off x="3569" y="2777"/>
              <a:ext cx="123" cy="187"/>
            </a:xfrm>
            <a:prstGeom prst="line">
              <a:avLst/>
            </a:prstGeom>
            <a:ln w="31750" cap="flat" cmpd="sng">
              <a:solidFill>
                <a:schemeClr val="tx1"/>
              </a:solidFill>
              <a:prstDash val="solid"/>
              <a:headEnd type="none" w="med" len="med"/>
              <a:tailEnd type="none" w="med" len="med"/>
            </a:ln>
          </p:spPr>
        </p:sp>
        <p:sp>
          <p:nvSpPr>
            <p:cNvPr id="35" name="Line 35"/>
            <p:cNvSpPr/>
            <p:nvPr/>
          </p:nvSpPr>
          <p:spPr>
            <a:xfrm flipH="1">
              <a:off x="1994" y="2795"/>
              <a:ext cx="169" cy="186"/>
            </a:xfrm>
            <a:prstGeom prst="line">
              <a:avLst/>
            </a:prstGeom>
            <a:ln w="31750" cap="flat" cmpd="sng">
              <a:solidFill>
                <a:schemeClr val="tx1"/>
              </a:solidFill>
              <a:prstDash val="solid"/>
              <a:headEnd type="none" w="med" len="med"/>
              <a:tailEnd type="none" w="med" len="med"/>
            </a:ln>
          </p:spPr>
        </p:sp>
        <p:sp>
          <p:nvSpPr>
            <p:cNvPr id="38" name="Line 36"/>
            <p:cNvSpPr/>
            <p:nvPr/>
          </p:nvSpPr>
          <p:spPr>
            <a:xfrm>
              <a:off x="2243" y="2795"/>
              <a:ext cx="187" cy="178"/>
            </a:xfrm>
            <a:prstGeom prst="line">
              <a:avLst/>
            </a:prstGeom>
            <a:ln w="31750" cap="flat" cmpd="sng">
              <a:solidFill>
                <a:schemeClr val="tx1"/>
              </a:solidFill>
              <a:prstDash val="solid"/>
              <a:headEnd type="none" w="med" len="med"/>
              <a:tailEnd type="none" w="med" len="med"/>
            </a:ln>
          </p:spPr>
        </p:sp>
        <p:sp>
          <p:nvSpPr>
            <p:cNvPr id="43" name="Text Box 37"/>
            <p:cNvSpPr txBox="1"/>
            <p:nvPr/>
          </p:nvSpPr>
          <p:spPr>
            <a:xfrm>
              <a:off x="3198" y="1117"/>
              <a:ext cx="1584" cy="453"/>
            </a:xfrm>
            <a:prstGeom prst="rect">
              <a:avLst/>
            </a:prstGeom>
            <a:noFill/>
            <a:ln w="31750">
              <a:noFill/>
            </a:ln>
          </p:spPr>
          <p:txBody>
            <a:bodyPr lIns="0" tIns="0" rIns="0" bIns="0"/>
            <a:p>
              <a:pPr algn="ctr" eaLnBrk="0" hangingPunct="0"/>
              <a:r>
                <a:rPr lang="zh-CN" altLang="en-US" sz="2400" b="1" dirty="0">
                  <a:latin typeface="Times New Roman" panose="02020603050405020304" pitchFamily="18" charset="0"/>
                  <a:ea typeface="楷体_GB2312" pitchFamily="49" charset="-122"/>
                </a:rPr>
                <a:t>维护要求</a:t>
              </a:r>
              <a:endParaRPr lang="zh-CN" altLang="en-US" sz="2400" b="1" dirty="0">
                <a:latin typeface="Times New Roman" panose="02020603050405020304" pitchFamily="18" charset="0"/>
                <a:ea typeface="楷体_GB2312" pitchFamily="49" charset="-122"/>
              </a:endParaRPr>
            </a:p>
            <a:p>
              <a:pPr algn="ctr" eaLnBrk="0" hangingPunct="0"/>
              <a:r>
                <a:rPr lang="zh-CN" altLang="en-US" sz="2400" b="1" dirty="0">
                  <a:latin typeface="Times New Roman" panose="02020603050405020304" pitchFamily="18" charset="0"/>
                  <a:ea typeface="楷体_GB2312" pitchFamily="49" charset="-122"/>
                </a:rPr>
                <a:t>（软件问题报告）</a:t>
              </a:r>
              <a:endParaRPr lang="zh-CN" altLang="en-US" sz="2400" b="1" dirty="0">
                <a:latin typeface="Times New Roman" panose="02020603050405020304" pitchFamily="18" charset="0"/>
                <a:ea typeface="楷体_GB2312" pitchFamily="49" charset="-122"/>
              </a:endParaRPr>
            </a:p>
          </p:txBody>
        </p:sp>
        <p:sp>
          <p:nvSpPr>
            <p:cNvPr id="44" name="AutoShape 38"/>
            <p:cNvSpPr/>
            <p:nvPr/>
          </p:nvSpPr>
          <p:spPr>
            <a:xfrm rot="-2400000">
              <a:off x="2974" y="1577"/>
              <a:ext cx="347" cy="116"/>
            </a:xfrm>
            <a:prstGeom prst="leftArrow">
              <a:avLst>
                <a:gd name="adj1" fmla="val 50000"/>
                <a:gd name="adj2" fmla="val 74784"/>
              </a:avLst>
            </a:prstGeom>
            <a:noFill/>
            <a:ln w="31750" cap="flat" cmpd="sng">
              <a:solidFill>
                <a:schemeClr val="tx1"/>
              </a:solidFill>
              <a:prstDash val="solid"/>
              <a:miter/>
              <a:headEnd type="none" w="med" len="med"/>
              <a:tailEnd type="none" w="med" len="med"/>
            </a:ln>
          </p:spPr>
          <p:txBody>
            <a:bodyPr/>
            <a:p>
              <a:endParaRPr lang="zh-CN" altLang="en-US" dirty="0">
                <a:latin typeface="Arial" panose="020B0604020202020204" pitchFamily="34" charset="0"/>
              </a:endParaRPr>
            </a:p>
          </p:txBody>
        </p:sp>
        <p:sp>
          <p:nvSpPr>
            <p:cNvPr id="45" name="Text Box 39"/>
            <p:cNvSpPr txBox="1"/>
            <p:nvPr/>
          </p:nvSpPr>
          <p:spPr>
            <a:xfrm>
              <a:off x="3059" y="1813"/>
              <a:ext cx="1149" cy="231"/>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维护管理员</a:t>
              </a:r>
              <a:endParaRPr lang="zh-CN" altLang="en-US" sz="2400" b="1" dirty="0">
                <a:latin typeface="Times New Roman" panose="02020603050405020304" pitchFamily="18" charset="0"/>
                <a:ea typeface="楷体_GB2312" pitchFamily="49" charset="-122"/>
              </a:endParaRPr>
            </a:p>
          </p:txBody>
        </p:sp>
        <p:sp>
          <p:nvSpPr>
            <p:cNvPr id="46" name="Text Box 40"/>
            <p:cNvSpPr txBox="1"/>
            <p:nvPr/>
          </p:nvSpPr>
          <p:spPr>
            <a:xfrm>
              <a:off x="3666" y="2430"/>
              <a:ext cx="1250" cy="232"/>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系统管理员</a:t>
              </a:r>
              <a:endParaRPr lang="zh-CN" altLang="en-US" sz="2400" b="1" dirty="0">
                <a:latin typeface="Times New Roman" panose="02020603050405020304" pitchFamily="18" charset="0"/>
                <a:ea typeface="楷体_GB2312" pitchFamily="49" charset="-122"/>
              </a:endParaRPr>
            </a:p>
          </p:txBody>
        </p:sp>
        <p:sp>
          <p:nvSpPr>
            <p:cNvPr id="47" name="Text Box 41"/>
            <p:cNvSpPr txBox="1"/>
            <p:nvPr/>
          </p:nvSpPr>
          <p:spPr>
            <a:xfrm>
              <a:off x="3817" y="2981"/>
              <a:ext cx="934" cy="232"/>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软件系统</a:t>
              </a:r>
              <a:endParaRPr lang="zh-CN" altLang="en-US" sz="2400" b="1" dirty="0">
                <a:latin typeface="Times New Roman" panose="02020603050405020304" pitchFamily="18" charset="0"/>
                <a:ea typeface="楷体_GB2312" pitchFamily="49" charset="-122"/>
              </a:endParaRPr>
            </a:p>
          </p:txBody>
        </p:sp>
        <p:sp>
          <p:nvSpPr>
            <p:cNvPr id="48" name="Text Box 42"/>
            <p:cNvSpPr txBox="1"/>
            <p:nvPr/>
          </p:nvSpPr>
          <p:spPr>
            <a:xfrm>
              <a:off x="884" y="1852"/>
              <a:ext cx="1252" cy="231"/>
            </a:xfrm>
            <a:prstGeom prst="rect">
              <a:avLst/>
            </a:prstGeom>
            <a:noFill/>
            <a:ln w="31750">
              <a:noFill/>
            </a:ln>
          </p:spPr>
          <p:txBody>
            <a:bodyPr lIns="0" tIns="0" rIns="0" bIns="0"/>
            <a:p>
              <a:pPr algn="just" eaLnBrk="0" hangingPunct="0"/>
              <a:r>
                <a:rPr lang="zh-CN" altLang="en-US" sz="2400" b="1" dirty="0">
                  <a:latin typeface="Times New Roman" panose="02020603050405020304" pitchFamily="18" charset="0"/>
                  <a:ea typeface="楷体_GB2312" pitchFamily="49" charset="-122"/>
                </a:rPr>
                <a:t>变化授权人</a:t>
              </a:r>
              <a:endParaRPr lang="zh-CN" altLang="en-US" sz="2400" b="1" dirty="0">
                <a:latin typeface="Times New Roman" panose="02020603050405020304" pitchFamily="18" charset="0"/>
                <a:ea typeface="楷体_GB2312" pitchFamily="49" charset="-122"/>
              </a:endParaRPr>
            </a:p>
          </p:txBody>
        </p:sp>
        <p:sp>
          <p:nvSpPr>
            <p:cNvPr id="52" name="Text Box 43"/>
            <p:cNvSpPr txBox="1"/>
            <p:nvPr/>
          </p:nvSpPr>
          <p:spPr>
            <a:xfrm>
              <a:off x="2003" y="3356"/>
              <a:ext cx="1735" cy="231"/>
            </a:xfrm>
            <a:prstGeom prst="rect">
              <a:avLst/>
            </a:prstGeom>
            <a:noFill/>
            <a:ln w="31750">
              <a:noFill/>
            </a:ln>
          </p:spPr>
          <p:txBody>
            <a:bodyPr lIns="0" tIns="0" rIns="0" bIns="0"/>
            <a:p>
              <a:pPr algn="ctr" eaLnBrk="0" hangingPunct="0"/>
              <a:r>
                <a:rPr lang="zh-CN" altLang="en-US" sz="2400" b="1" dirty="0">
                  <a:latin typeface="Times New Roman" panose="02020603050405020304" pitchFamily="18" charset="0"/>
                  <a:ea typeface="楷体_GB2312" pitchFamily="49" charset="-122"/>
                </a:rPr>
                <a:t>图</a:t>
              </a:r>
              <a:r>
                <a:rPr lang="en-US" altLang="zh-CN" sz="2400" b="1" dirty="0">
                  <a:latin typeface="Times New Roman" panose="02020603050405020304" pitchFamily="18" charset="0"/>
                  <a:ea typeface="楷体_GB2312" pitchFamily="49" charset="-122"/>
                </a:rPr>
                <a:t>8.1 </a:t>
              </a:r>
              <a:r>
                <a:rPr lang="zh-CN" altLang="en-US" sz="2400" b="1" dirty="0">
                  <a:latin typeface="Times New Roman" panose="02020603050405020304" pitchFamily="18" charset="0"/>
                  <a:ea typeface="楷体_GB2312" pitchFamily="49" charset="-122"/>
                </a:rPr>
                <a:t>维护组织</a:t>
              </a:r>
              <a:endParaRPr lang="zh-CN" altLang="en-US" sz="2400" b="1" dirty="0">
                <a:latin typeface="Times New Roman" panose="02020603050405020304" pitchFamily="18" charset="0"/>
                <a:ea typeface="楷体_GB2312" pitchFamily="49" charset="-122"/>
              </a:endParaRPr>
            </a:p>
          </p:txBody>
        </p:sp>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2850" name="Rectangle 3"/>
          <p:cNvSpPr>
            <a:spLocks noGrp="1"/>
          </p:cNvSpPr>
          <p:nvPr/>
        </p:nvSpPr>
        <p:spPr>
          <a:xfrm>
            <a:off x="539750" y="1566863"/>
            <a:ext cx="8424863" cy="4454525"/>
          </a:xfrm>
          <a:prstGeom prst="rect">
            <a:avLst/>
          </a:prstGeom>
          <a:noFill/>
          <a:ln>
            <a:noFill/>
          </a:ln>
          <a:effectLst/>
        </p:spPr>
        <p:txBody>
          <a:bodyPr vert="horz" wrap="square" lIns="0" tIns="45720" rIns="0" bIns="45720" numCol="1" anchor="t" anchorCtr="0" compatLnSpc="1"/>
          <a:lstStyle/>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根据软件问题报告（维护要求），作出的软件修改报告包含的信息主要有：</a:t>
            </a:r>
            <a:endParaRPr lang="zh-CN" altLang="en-US" sz="28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1）满足维护要求表中提出的要求所需要的工作量；</a:t>
            </a:r>
            <a:endParaRPr lang="zh-CN" altLang="en-US" sz="28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2）维护要求的性质；</a:t>
            </a:r>
            <a:endParaRPr lang="zh-CN" altLang="en-US" sz="28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3）这项要求的优先次序；</a:t>
            </a:r>
            <a:endParaRPr lang="zh-CN" altLang="en-US" sz="28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4）与修改有关的事后数据（如测试数据等）。</a:t>
            </a:r>
            <a:endParaRPr lang="zh-CN" altLang="en-US" sz="2800" b="1" dirty="0">
              <a:effectLst/>
              <a:latin typeface="方正隶变_GBK" panose="02000000000000000000" charset="-122"/>
              <a:ea typeface="方正隶变_GBK" panose="02000000000000000000" charset="-122"/>
            </a:endParaRPr>
          </a:p>
        </p:txBody>
      </p:sp>
      <p:sp>
        <p:nvSpPr>
          <p:cNvPr id="462851" name="Rectangle 4"/>
          <p:cNvSpPr/>
          <p:nvPr/>
        </p:nvSpPr>
        <p:spPr>
          <a:xfrm>
            <a:off x="508000" y="904875"/>
            <a:ext cx="3200400" cy="579438"/>
          </a:xfrm>
          <a:prstGeom prst="rect">
            <a:avLst/>
          </a:prstGeom>
          <a:noFill/>
          <a:ln w="12700">
            <a:noFill/>
          </a:ln>
        </p:spPr>
        <p:txBody>
          <a:bodyPr>
            <a:spAutoFit/>
          </a:bodyPr>
          <a:p>
            <a:r>
              <a:rPr lang="zh-CN" altLang="en-US" sz="3200" b="1" dirty="0">
                <a:latin typeface="方正隶变_GBK" panose="02000000000000000000" charset="-122"/>
                <a:ea typeface="方正隶变_GBK" panose="02000000000000000000" charset="-122"/>
              </a:rPr>
              <a:t>2.  维护报告 </a:t>
            </a:r>
            <a:endParaRPr lang="zh-CN" altLang="en-US" sz="32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3874" name="Rectangle 2"/>
          <p:cNvSpPr>
            <a:spLocks noGrp="1"/>
          </p:cNvSpPr>
          <p:nvPr/>
        </p:nvSpPr>
        <p:spPr>
          <a:xfrm>
            <a:off x="762000" y="844550"/>
            <a:ext cx="4343400" cy="568325"/>
          </a:xfrm>
          <a:prstGeom prst="rect">
            <a:avLst/>
          </a:prstGeom>
          <a:noFill/>
          <a:ln>
            <a:noFill/>
          </a:ln>
          <a:effectLst/>
        </p:spPr>
        <p:txBody>
          <a:bodyPr vert="horz" wrap="square" lIns="91440" tIns="45720" rIns="91440" bIns="45720" numCol="1" anchor="t" anchorCtr="0" compatLnSpc="1"/>
          <a:lstStyle/>
          <a:p>
            <a:pPr eaLnBrk="1" hangingPunct="1">
              <a:lnSpc>
                <a:spcPct val="90000"/>
              </a:lnSpc>
            </a:pPr>
            <a:r>
              <a:rPr lang="zh-CN" altLang="en-US" sz="2800" b="1" dirty="0">
                <a:effectLst/>
                <a:latin typeface="方正隶变_GBK" panose="02000000000000000000" charset="-122"/>
                <a:ea typeface="方正隶变_GBK" panose="02000000000000000000" charset="-122"/>
              </a:rPr>
              <a:t>3.  维护的事件流 </a:t>
            </a:r>
            <a:endParaRPr lang="zh-CN" altLang="en-US" sz="2800" b="1" dirty="0">
              <a:effectLst/>
              <a:latin typeface="方正隶变_GBK" panose="02000000000000000000" charset="-122"/>
              <a:ea typeface="方正隶变_GBK" panose="02000000000000000000" charset="-122"/>
            </a:endParaRPr>
          </a:p>
        </p:txBody>
      </p:sp>
      <p:grpSp>
        <p:nvGrpSpPr>
          <p:cNvPr id="463875" name="Group 48"/>
          <p:cNvGrpSpPr/>
          <p:nvPr/>
        </p:nvGrpSpPr>
        <p:grpSpPr>
          <a:xfrm>
            <a:off x="944563" y="1412875"/>
            <a:ext cx="7443787" cy="5040313"/>
            <a:chOff x="595" y="768"/>
            <a:chExt cx="4685" cy="3264"/>
          </a:xfrm>
        </p:grpSpPr>
        <p:sp>
          <p:nvSpPr>
            <p:cNvPr id="463876" name="Oval 4"/>
            <p:cNvSpPr/>
            <p:nvPr/>
          </p:nvSpPr>
          <p:spPr>
            <a:xfrm>
              <a:off x="713" y="1082"/>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类型</a:t>
              </a:r>
              <a:endParaRPr lang="zh-CN" altLang="en-US" sz="2000" b="1" dirty="0">
                <a:latin typeface="Times New Roman" panose="02020603050405020304" pitchFamily="18" charset="0"/>
                <a:ea typeface="楷体_GB2312" pitchFamily="49" charset="-122"/>
              </a:endParaRPr>
            </a:p>
          </p:txBody>
        </p:sp>
        <p:sp>
          <p:nvSpPr>
            <p:cNvPr id="463877" name="Oval 5"/>
            <p:cNvSpPr/>
            <p:nvPr/>
          </p:nvSpPr>
          <p:spPr>
            <a:xfrm>
              <a:off x="3071" y="873"/>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开始分析问题</a:t>
              </a:r>
              <a:endParaRPr lang="zh-CN" altLang="en-US" sz="2000" b="1" dirty="0">
                <a:latin typeface="Times New Roman" panose="02020603050405020304" pitchFamily="18" charset="0"/>
                <a:ea typeface="楷体_GB2312" pitchFamily="49" charset="-122"/>
              </a:endParaRPr>
            </a:p>
          </p:txBody>
        </p:sp>
        <p:sp>
          <p:nvSpPr>
            <p:cNvPr id="463878" name="Oval 6"/>
            <p:cNvSpPr/>
            <p:nvPr/>
          </p:nvSpPr>
          <p:spPr>
            <a:xfrm>
              <a:off x="1302" y="2022"/>
              <a:ext cx="708" cy="724"/>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评价优先度</a:t>
              </a:r>
              <a:endParaRPr lang="zh-CN" altLang="en-US" sz="2000" b="1" dirty="0">
                <a:latin typeface="Times New Roman" panose="02020603050405020304" pitchFamily="18" charset="0"/>
                <a:ea typeface="楷体_GB2312" pitchFamily="49" charset="-122"/>
              </a:endParaRPr>
            </a:p>
          </p:txBody>
        </p:sp>
        <p:sp>
          <p:nvSpPr>
            <p:cNvPr id="463879" name="Oval 7"/>
            <p:cNvSpPr/>
            <p:nvPr/>
          </p:nvSpPr>
          <p:spPr>
            <a:xfrm>
              <a:off x="2497" y="1709"/>
              <a:ext cx="708"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计划改正进度</a:t>
              </a:r>
              <a:endParaRPr lang="zh-CN" altLang="en-US" sz="2000" b="1" dirty="0">
                <a:latin typeface="Times New Roman" panose="02020603050405020304" pitchFamily="18" charset="0"/>
                <a:ea typeface="楷体_GB2312" pitchFamily="49" charset="-122"/>
              </a:endParaRPr>
            </a:p>
          </p:txBody>
        </p:sp>
        <p:sp>
          <p:nvSpPr>
            <p:cNvPr id="463880" name="Oval 8"/>
            <p:cNvSpPr/>
            <p:nvPr/>
          </p:nvSpPr>
          <p:spPr>
            <a:xfrm>
              <a:off x="2128" y="2963"/>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开始分析</a:t>
              </a:r>
              <a:endParaRPr lang="zh-CN" altLang="en-US" sz="2000" b="1" dirty="0">
                <a:latin typeface="Times New Roman" panose="02020603050405020304" pitchFamily="18" charset="0"/>
                <a:ea typeface="楷体_GB2312" pitchFamily="49" charset="-122"/>
              </a:endParaRPr>
            </a:p>
          </p:txBody>
        </p:sp>
        <p:sp>
          <p:nvSpPr>
            <p:cNvPr id="463881" name="Oval 9"/>
            <p:cNvSpPr/>
            <p:nvPr/>
          </p:nvSpPr>
          <p:spPr>
            <a:xfrm>
              <a:off x="3543" y="2022"/>
              <a:ext cx="707" cy="724"/>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维护任务</a:t>
              </a:r>
              <a:endParaRPr lang="zh-CN" altLang="en-US" sz="2000" b="1" dirty="0">
                <a:latin typeface="Times New Roman" panose="02020603050405020304" pitchFamily="18" charset="0"/>
                <a:ea typeface="楷体_GB2312" pitchFamily="49" charset="-122"/>
              </a:endParaRPr>
            </a:p>
          </p:txBody>
        </p:sp>
        <p:sp>
          <p:nvSpPr>
            <p:cNvPr id="463882" name="Oval 10"/>
            <p:cNvSpPr/>
            <p:nvPr/>
          </p:nvSpPr>
          <p:spPr>
            <a:xfrm>
              <a:off x="4368" y="2754"/>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复审</a:t>
              </a:r>
              <a:endParaRPr lang="zh-CN" altLang="en-US" sz="2000" b="1" dirty="0">
                <a:latin typeface="Times New Roman" panose="02020603050405020304" pitchFamily="18" charset="0"/>
                <a:ea typeface="楷体_GB2312" pitchFamily="49" charset="-122"/>
              </a:endParaRPr>
            </a:p>
          </p:txBody>
        </p:sp>
        <p:sp>
          <p:nvSpPr>
            <p:cNvPr id="463883" name="Oval 11"/>
            <p:cNvSpPr/>
            <p:nvPr/>
          </p:nvSpPr>
          <p:spPr>
            <a:xfrm>
              <a:off x="1892" y="873"/>
              <a:ext cx="707" cy="723"/>
            </a:xfrm>
            <a:prstGeom prst="ellipse">
              <a:avLst/>
            </a:prstGeom>
            <a:noFill/>
            <a:ln w="34925" cap="flat" cmpd="sng">
              <a:solidFill>
                <a:schemeClr val="tx1"/>
              </a:solidFill>
              <a:prstDash val="solid"/>
              <a:headEnd type="none" w="med" len="med"/>
              <a:tailEnd type="none" w="med" len="med"/>
            </a:ln>
          </p:spPr>
          <p:txBody>
            <a:bodyPr lIns="0" tIns="0" rIns="0" bIns="0"/>
            <a:p>
              <a:pPr algn="ctr" eaLnBrk="0" hangingPunct="0"/>
              <a:r>
                <a:rPr lang="zh-CN" altLang="en-US" sz="2000" b="1" dirty="0">
                  <a:latin typeface="Times New Roman" panose="02020603050405020304" pitchFamily="18" charset="0"/>
                  <a:ea typeface="楷体_GB2312" pitchFamily="49" charset="-122"/>
                </a:rPr>
                <a:t>估量错误严重程度</a:t>
              </a:r>
              <a:endParaRPr lang="zh-CN" altLang="en-US" sz="2000" b="1" dirty="0">
                <a:latin typeface="Times New Roman" panose="02020603050405020304" pitchFamily="18" charset="0"/>
                <a:ea typeface="楷体_GB2312" pitchFamily="49" charset="-122"/>
              </a:endParaRPr>
            </a:p>
          </p:txBody>
        </p:sp>
        <p:sp>
          <p:nvSpPr>
            <p:cNvPr id="463884" name="Line 12"/>
            <p:cNvSpPr/>
            <p:nvPr/>
          </p:nvSpPr>
          <p:spPr>
            <a:xfrm flipV="1">
              <a:off x="1420" y="1315"/>
              <a:ext cx="472" cy="80"/>
            </a:xfrm>
            <a:prstGeom prst="line">
              <a:avLst/>
            </a:prstGeom>
            <a:ln w="34925" cap="flat" cmpd="sng">
              <a:solidFill>
                <a:schemeClr val="tx1"/>
              </a:solidFill>
              <a:prstDash val="solid"/>
              <a:headEnd type="none" w="med" len="med"/>
              <a:tailEnd type="stealth" w="sm" len="med"/>
            </a:ln>
          </p:spPr>
        </p:sp>
        <p:sp>
          <p:nvSpPr>
            <p:cNvPr id="463885" name="Line 13"/>
            <p:cNvSpPr/>
            <p:nvPr/>
          </p:nvSpPr>
          <p:spPr>
            <a:xfrm>
              <a:off x="2599" y="1188"/>
              <a:ext cx="480" cy="8"/>
            </a:xfrm>
            <a:prstGeom prst="line">
              <a:avLst/>
            </a:prstGeom>
            <a:ln w="34925" cap="flat" cmpd="sng">
              <a:solidFill>
                <a:schemeClr val="tx1"/>
              </a:solidFill>
              <a:prstDash val="solid"/>
              <a:headEnd type="none" w="med" len="med"/>
              <a:tailEnd type="stealth" w="sm" len="med"/>
            </a:ln>
          </p:spPr>
        </p:sp>
        <p:sp>
          <p:nvSpPr>
            <p:cNvPr id="463886" name="Line 14"/>
            <p:cNvSpPr/>
            <p:nvPr/>
          </p:nvSpPr>
          <p:spPr>
            <a:xfrm>
              <a:off x="3543" y="1604"/>
              <a:ext cx="212" cy="434"/>
            </a:xfrm>
            <a:prstGeom prst="line">
              <a:avLst/>
            </a:prstGeom>
            <a:ln w="34925" cap="flat" cmpd="sng">
              <a:solidFill>
                <a:schemeClr val="tx1"/>
              </a:solidFill>
              <a:prstDash val="solid"/>
              <a:headEnd type="none" w="med" len="med"/>
              <a:tailEnd type="stealth" w="sm" len="med"/>
            </a:ln>
          </p:spPr>
        </p:sp>
        <p:sp>
          <p:nvSpPr>
            <p:cNvPr id="463887" name="Line 15"/>
            <p:cNvSpPr/>
            <p:nvPr/>
          </p:nvSpPr>
          <p:spPr>
            <a:xfrm>
              <a:off x="1892" y="2649"/>
              <a:ext cx="354" cy="418"/>
            </a:xfrm>
            <a:prstGeom prst="line">
              <a:avLst/>
            </a:prstGeom>
            <a:ln w="34925" cap="flat" cmpd="sng">
              <a:solidFill>
                <a:schemeClr val="tx1"/>
              </a:solidFill>
              <a:prstDash val="solid"/>
              <a:headEnd type="none" w="med" len="med"/>
              <a:tailEnd type="stealth" w="sm" len="med"/>
            </a:ln>
          </p:spPr>
        </p:sp>
        <p:sp>
          <p:nvSpPr>
            <p:cNvPr id="463888" name="Line 16"/>
            <p:cNvSpPr/>
            <p:nvPr/>
          </p:nvSpPr>
          <p:spPr>
            <a:xfrm>
              <a:off x="2450" y="1532"/>
              <a:ext cx="204" cy="249"/>
            </a:xfrm>
            <a:prstGeom prst="line">
              <a:avLst/>
            </a:prstGeom>
            <a:ln w="34925" cap="flat" cmpd="sng">
              <a:solidFill>
                <a:schemeClr val="tx1"/>
              </a:solidFill>
              <a:prstDash val="solid"/>
              <a:headEnd type="none" w="med" len="med"/>
              <a:tailEnd type="stealth" w="sm" len="med"/>
            </a:ln>
          </p:spPr>
        </p:sp>
        <p:sp>
          <p:nvSpPr>
            <p:cNvPr id="463889" name="Line 17"/>
            <p:cNvSpPr/>
            <p:nvPr/>
          </p:nvSpPr>
          <p:spPr>
            <a:xfrm>
              <a:off x="1067" y="1829"/>
              <a:ext cx="267" cy="322"/>
            </a:xfrm>
            <a:prstGeom prst="line">
              <a:avLst/>
            </a:prstGeom>
            <a:ln w="34925" cap="flat" cmpd="sng">
              <a:solidFill>
                <a:schemeClr val="tx1"/>
              </a:solidFill>
              <a:prstDash val="solid"/>
              <a:headEnd type="none" w="med" len="med"/>
              <a:tailEnd type="stealth" w="sm" len="med"/>
            </a:ln>
          </p:spPr>
        </p:sp>
        <p:sp>
          <p:nvSpPr>
            <p:cNvPr id="463890" name="Line 18"/>
            <p:cNvSpPr/>
            <p:nvPr/>
          </p:nvSpPr>
          <p:spPr>
            <a:xfrm>
              <a:off x="1381" y="1644"/>
              <a:ext cx="236" cy="314"/>
            </a:xfrm>
            <a:prstGeom prst="line">
              <a:avLst/>
            </a:prstGeom>
            <a:ln w="34925" cap="flat" cmpd="sng">
              <a:solidFill>
                <a:schemeClr val="tx1"/>
              </a:solidFill>
              <a:prstDash val="solid"/>
              <a:headEnd type="none" w="med" len="med"/>
              <a:tailEnd type="stealth" w="sm" len="med"/>
            </a:ln>
          </p:spPr>
        </p:sp>
        <p:sp>
          <p:nvSpPr>
            <p:cNvPr id="463891" name="Line 19"/>
            <p:cNvSpPr/>
            <p:nvPr/>
          </p:nvSpPr>
          <p:spPr>
            <a:xfrm>
              <a:off x="595" y="873"/>
              <a:ext cx="259" cy="265"/>
            </a:xfrm>
            <a:prstGeom prst="line">
              <a:avLst/>
            </a:prstGeom>
            <a:ln w="34925" cap="flat" cmpd="sng">
              <a:solidFill>
                <a:schemeClr val="tx1"/>
              </a:solidFill>
              <a:prstDash val="solid"/>
              <a:headEnd type="none" w="med" len="med"/>
              <a:tailEnd type="stealth" w="sm" len="med"/>
            </a:ln>
          </p:spPr>
        </p:sp>
        <p:sp>
          <p:nvSpPr>
            <p:cNvPr id="463892" name="Line 20"/>
            <p:cNvSpPr/>
            <p:nvPr/>
          </p:nvSpPr>
          <p:spPr>
            <a:xfrm flipH="1">
              <a:off x="2639" y="2440"/>
              <a:ext cx="149" cy="217"/>
            </a:xfrm>
            <a:prstGeom prst="line">
              <a:avLst/>
            </a:prstGeom>
            <a:ln w="34925" cap="flat" cmpd="sng">
              <a:solidFill>
                <a:schemeClr val="tx1"/>
              </a:solidFill>
              <a:prstDash val="solid"/>
              <a:headEnd type="none" w="med" len="med"/>
              <a:tailEnd type="stealth" w="sm" len="med"/>
            </a:ln>
          </p:spPr>
        </p:sp>
        <p:sp>
          <p:nvSpPr>
            <p:cNvPr id="463893" name="Line 21"/>
            <p:cNvSpPr/>
            <p:nvPr/>
          </p:nvSpPr>
          <p:spPr>
            <a:xfrm>
              <a:off x="2246" y="2649"/>
              <a:ext cx="943" cy="0"/>
            </a:xfrm>
            <a:prstGeom prst="line">
              <a:avLst/>
            </a:prstGeom>
            <a:ln w="34925" cap="flat" cmpd="sng">
              <a:solidFill>
                <a:schemeClr val="tx1"/>
              </a:solidFill>
              <a:prstDash val="solid"/>
              <a:headEnd type="none" w="med" len="med"/>
              <a:tailEnd type="none" w="med" len="med"/>
            </a:ln>
          </p:spPr>
        </p:sp>
        <p:sp>
          <p:nvSpPr>
            <p:cNvPr id="463894" name="Line 22"/>
            <p:cNvSpPr/>
            <p:nvPr/>
          </p:nvSpPr>
          <p:spPr>
            <a:xfrm>
              <a:off x="2246" y="2722"/>
              <a:ext cx="943" cy="0"/>
            </a:xfrm>
            <a:prstGeom prst="line">
              <a:avLst/>
            </a:prstGeom>
            <a:ln w="34925" cap="flat" cmpd="sng">
              <a:solidFill>
                <a:schemeClr val="tx1"/>
              </a:solidFill>
              <a:prstDash val="solid"/>
              <a:headEnd type="none" w="med" len="med"/>
              <a:tailEnd type="none" w="med" len="med"/>
            </a:ln>
          </p:spPr>
        </p:sp>
        <p:sp>
          <p:nvSpPr>
            <p:cNvPr id="463895" name="Line 23"/>
            <p:cNvSpPr/>
            <p:nvPr/>
          </p:nvSpPr>
          <p:spPr>
            <a:xfrm>
              <a:off x="831" y="3099"/>
              <a:ext cx="943" cy="0"/>
            </a:xfrm>
            <a:prstGeom prst="line">
              <a:avLst/>
            </a:prstGeom>
            <a:ln w="34925" cap="flat" cmpd="sng">
              <a:solidFill>
                <a:schemeClr val="tx1"/>
              </a:solidFill>
              <a:prstDash val="solid"/>
              <a:headEnd type="none" w="med" len="med"/>
              <a:tailEnd type="none" w="med" len="med"/>
            </a:ln>
          </p:spPr>
        </p:sp>
        <p:sp>
          <p:nvSpPr>
            <p:cNvPr id="463896" name="Line 24"/>
            <p:cNvSpPr/>
            <p:nvPr/>
          </p:nvSpPr>
          <p:spPr>
            <a:xfrm>
              <a:off x="831" y="3172"/>
              <a:ext cx="943" cy="0"/>
            </a:xfrm>
            <a:prstGeom prst="line">
              <a:avLst/>
            </a:prstGeom>
            <a:ln w="34925" cap="flat" cmpd="sng">
              <a:solidFill>
                <a:schemeClr val="tx1"/>
              </a:solidFill>
              <a:prstDash val="solid"/>
              <a:headEnd type="none" w="med" len="med"/>
              <a:tailEnd type="none" w="med" len="med"/>
            </a:ln>
          </p:spPr>
        </p:sp>
        <p:sp>
          <p:nvSpPr>
            <p:cNvPr id="463897" name="Line 25"/>
            <p:cNvSpPr/>
            <p:nvPr/>
          </p:nvSpPr>
          <p:spPr>
            <a:xfrm flipH="1">
              <a:off x="1287" y="2746"/>
              <a:ext cx="235" cy="345"/>
            </a:xfrm>
            <a:prstGeom prst="line">
              <a:avLst/>
            </a:prstGeom>
            <a:ln w="34925" cap="flat" cmpd="sng">
              <a:solidFill>
                <a:schemeClr val="tx1"/>
              </a:solidFill>
              <a:prstDash val="solid"/>
              <a:headEnd type="none" w="med" len="med"/>
              <a:tailEnd type="stealth" w="sm" len="med"/>
            </a:ln>
          </p:spPr>
        </p:sp>
        <p:sp>
          <p:nvSpPr>
            <p:cNvPr id="463898" name="Line 26"/>
            <p:cNvSpPr/>
            <p:nvPr/>
          </p:nvSpPr>
          <p:spPr>
            <a:xfrm flipV="1">
              <a:off x="2835" y="2593"/>
              <a:ext cx="723" cy="579"/>
            </a:xfrm>
            <a:prstGeom prst="line">
              <a:avLst/>
            </a:prstGeom>
            <a:ln w="34925" cap="flat" cmpd="sng">
              <a:solidFill>
                <a:schemeClr val="tx1"/>
              </a:solidFill>
              <a:prstDash val="solid"/>
              <a:headEnd type="none" w="med" len="med"/>
              <a:tailEnd type="stealth" w="sm" len="med"/>
            </a:ln>
          </p:spPr>
        </p:sp>
        <p:sp>
          <p:nvSpPr>
            <p:cNvPr id="463899" name="Line 27"/>
            <p:cNvSpPr/>
            <p:nvPr/>
          </p:nvSpPr>
          <p:spPr>
            <a:xfrm>
              <a:off x="4132" y="2649"/>
              <a:ext cx="291" cy="233"/>
            </a:xfrm>
            <a:prstGeom prst="line">
              <a:avLst/>
            </a:prstGeom>
            <a:ln w="34925" cap="flat" cmpd="sng">
              <a:solidFill>
                <a:schemeClr val="tx1"/>
              </a:solidFill>
              <a:prstDash val="solid"/>
              <a:headEnd type="none" w="med" len="med"/>
              <a:tailEnd type="stealth" w="sm" len="med"/>
            </a:ln>
          </p:spPr>
        </p:sp>
        <p:sp>
          <p:nvSpPr>
            <p:cNvPr id="463900" name="Line 28"/>
            <p:cNvSpPr/>
            <p:nvPr/>
          </p:nvSpPr>
          <p:spPr>
            <a:xfrm>
              <a:off x="4957" y="3381"/>
              <a:ext cx="323" cy="289"/>
            </a:xfrm>
            <a:prstGeom prst="line">
              <a:avLst/>
            </a:prstGeom>
            <a:ln w="34925" cap="flat" cmpd="sng">
              <a:solidFill>
                <a:schemeClr val="tx1"/>
              </a:solidFill>
              <a:prstDash val="solid"/>
              <a:headEnd type="none" w="med" len="med"/>
              <a:tailEnd type="stealth" w="sm" len="med"/>
            </a:ln>
          </p:spPr>
        </p:sp>
        <p:sp>
          <p:nvSpPr>
            <p:cNvPr id="463901" name="Text Box 29"/>
            <p:cNvSpPr txBox="1"/>
            <p:nvPr/>
          </p:nvSpPr>
          <p:spPr>
            <a:xfrm>
              <a:off x="705" y="768"/>
              <a:ext cx="707"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维护要求</a:t>
              </a:r>
              <a:endParaRPr lang="zh-CN" altLang="en-US" sz="2000" b="1" dirty="0">
                <a:latin typeface="Times New Roman" panose="02020603050405020304" pitchFamily="18" charset="0"/>
                <a:ea typeface="楷体_GB2312" pitchFamily="49" charset="-122"/>
              </a:endParaRPr>
            </a:p>
          </p:txBody>
        </p:sp>
        <p:sp>
          <p:nvSpPr>
            <p:cNvPr id="463902" name="Text Box 30"/>
            <p:cNvSpPr txBox="1"/>
            <p:nvPr/>
          </p:nvSpPr>
          <p:spPr>
            <a:xfrm>
              <a:off x="1483" y="1146"/>
              <a:ext cx="472"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错误</a:t>
              </a:r>
              <a:endParaRPr lang="zh-CN" altLang="en-US" sz="2000" b="1" dirty="0">
                <a:latin typeface="Times New Roman" panose="02020603050405020304" pitchFamily="18" charset="0"/>
                <a:ea typeface="楷体_GB2312" pitchFamily="49" charset="-122"/>
              </a:endParaRPr>
            </a:p>
          </p:txBody>
        </p:sp>
        <p:sp>
          <p:nvSpPr>
            <p:cNvPr id="463903" name="Text Box 31"/>
            <p:cNvSpPr txBox="1"/>
            <p:nvPr/>
          </p:nvSpPr>
          <p:spPr>
            <a:xfrm>
              <a:off x="2670" y="977"/>
              <a:ext cx="472"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严重</a:t>
              </a:r>
              <a:endParaRPr lang="zh-CN" altLang="en-US" sz="2000" b="1" dirty="0">
                <a:latin typeface="Times New Roman" panose="02020603050405020304" pitchFamily="18" charset="0"/>
                <a:ea typeface="楷体_GB2312" pitchFamily="49" charset="-122"/>
              </a:endParaRPr>
            </a:p>
          </p:txBody>
        </p:sp>
        <p:sp>
          <p:nvSpPr>
            <p:cNvPr id="463904" name="Text Box 32"/>
            <p:cNvSpPr txBox="1"/>
            <p:nvPr/>
          </p:nvSpPr>
          <p:spPr>
            <a:xfrm>
              <a:off x="1585" y="1652"/>
              <a:ext cx="472"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适应</a:t>
              </a:r>
              <a:endParaRPr lang="zh-CN" altLang="en-US" sz="2000" b="1" dirty="0">
                <a:latin typeface="Times New Roman" panose="02020603050405020304" pitchFamily="18" charset="0"/>
                <a:ea typeface="楷体_GB2312" pitchFamily="49" charset="-122"/>
              </a:endParaRPr>
            </a:p>
          </p:txBody>
        </p:sp>
        <p:sp>
          <p:nvSpPr>
            <p:cNvPr id="463905" name="Text Box 33"/>
            <p:cNvSpPr txBox="1"/>
            <p:nvPr/>
          </p:nvSpPr>
          <p:spPr>
            <a:xfrm>
              <a:off x="831" y="1918"/>
              <a:ext cx="471"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完善</a:t>
              </a:r>
              <a:endParaRPr lang="zh-CN" altLang="en-US" sz="2000" b="1" dirty="0">
                <a:latin typeface="Times New Roman" panose="02020603050405020304" pitchFamily="18" charset="0"/>
                <a:ea typeface="楷体_GB2312" pitchFamily="49" charset="-122"/>
              </a:endParaRPr>
            </a:p>
          </p:txBody>
        </p:sp>
        <p:sp>
          <p:nvSpPr>
            <p:cNvPr id="463906" name="Text Box 34"/>
            <p:cNvSpPr txBox="1"/>
            <p:nvPr/>
          </p:nvSpPr>
          <p:spPr>
            <a:xfrm>
              <a:off x="2560" y="1500"/>
              <a:ext cx="590"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不严重</a:t>
              </a:r>
              <a:endParaRPr lang="zh-CN" altLang="en-US" sz="2000" b="1" dirty="0">
                <a:latin typeface="Times New Roman" panose="02020603050405020304" pitchFamily="18" charset="0"/>
                <a:ea typeface="楷体_GB2312" pitchFamily="49" charset="-122"/>
              </a:endParaRPr>
            </a:p>
          </p:txBody>
        </p:sp>
        <p:sp>
          <p:nvSpPr>
            <p:cNvPr id="463907" name="Text Box 35"/>
            <p:cNvSpPr txBox="1"/>
            <p:nvPr/>
          </p:nvSpPr>
          <p:spPr>
            <a:xfrm>
              <a:off x="2182" y="2732"/>
              <a:ext cx="1161"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错误改正目录</a:t>
              </a:r>
              <a:endParaRPr lang="zh-CN" altLang="en-US" sz="2000" b="1" dirty="0">
                <a:latin typeface="Times New Roman" panose="02020603050405020304" pitchFamily="18" charset="0"/>
                <a:ea typeface="楷体_GB2312" pitchFamily="49" charset="-122"/>
              </a:endParaRPr>
            </a:p>
          </p:txBody>
        </p:sp>
        <p:sp>
          <p:nvSpPr>
            <p:cNvPr id="463908" name="Text Box 36"/>
            <p:cNvSpPr txBox="1"/>
            <p:nvPr/>
          </p:nvSpPr>
          <p:spPr>
            <a:xfrm>
              <a:off x="883" y="3216"/>
              <a:ext cx="825" cy="209"/>
            </a:xfrm>
            <a:prstGeom prst="rect">
              <a:avLst/>
            </a:prstGeom>
            <a:noFill/>
            <a:ln w="34925">
              <a:noFill/>
            </a:ln>
          </p:spPr>
          <p:txBody>
            <a:bodyPr lIns="0" tIns="0" rIns="0" bIns="0"/>
            <a:p>
              <a:pPr algn="ctr" eaLnBrk="0" hangingPunct="0"/>
              <a:r>
                <a:rPr lang="zh-CN" altLang="en-US" sz="2000" b="1" dirty="0">
                  <a:latin typeface="Times New Roman" panose="02020603050405020304" pitchFamily="18" charset="0"/>
                  <a:ea typeface="楷体_GB2312" pitchFamily="49" charset="-122"/>
                </a:rPr>
                <a:t>开发目录</a:t>
              </a:r>
              <a:endParaRPr lang="zh-CN" altLang="en-US" sz="2000" b="1" dirty="0">
                <a:latin typeface="Times New Roman" panose="02020603050405020304" pitchFamily="18" charset="0"/>
                <a:ea typeface="楷体_GB2312" pitchFamily="49" charset="-122"/>
              </a:endParaRPr>
            </a:p>
          </p:txBody>
        </p:sp>
        <p:sp>
          <p:nvSpPr>
            <p:cNvPr id="463909" name="Text Box 37"/>
            <p:cNvSpPr txBox="1"/>
            <p:nvPr/>
          </p:nvSpPr>
          <p:spPr>
            <a:xfrm>
              <a:off x="1892" y="2810"/>
              <a:ext cx="236"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高</a:t>
              </a:r>
              <a:endParaRPr lang="zh-CN" altLang="en-US" sz="2000" b="1" dirty="0">
                <a:latin typeface="Times New Roman" panose="02020603050405020304" pitchFamily="18" charset="0"/>
                <a:ea typeface="楷体_GB2312" pitchFamily="49" charset="-122"/>
              </a:endParaRPr>
            </a:p>
          </p:txBody>
        </p:sp>
        <p:sp>
          <p:nvSpPr>
            <p:cNvPr id="463910" name="Text Box 38"/>
            <p:cNvSpPr txBox="1"/>
            <p:nvPr/>
          </p:nvSpPr>
          <p:spPr>
            <a:xfrm>
              <a:off x="1208" y="2754"/>
              <a:ext cx="236"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低</a:t>
              </a:r>
              <a:endParaRPr lang="zh-CN" altLang="en-US" sz="2000" b="1" dirty="0">
                <a:latin typeface="Times New Roman" panose="02020603050405020304" pitchFamily="18" charset="0"/>
                <a:ea typeface="楷体_GB2312" pitchFamily="49" charset="-122"/>
              </a:endParaRPr>
            </a:p>
          </p:txBody>
        </p:sp>
        <p:sp>
          <p:nvSpPr>
            <p:cNvPr id="463911" name="Text Box 39"/>
            <p:cNvSpPr txBox="1"/>
            <p:nvPr/>
          </p:nvSpPr>
          <p:spPr>
            <a:xfrm>
              <a:off x="3095" y="2947"/>
              <a:ext cx="825"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分配的人员</a:t>
              </a:r>
              <a:endParaRPr lang="zh-CN" altLang="en-US" sz="2000" b="1" dirty="0">
                <a:latin typeface="Times New Roman" panose="02020603050405020304" pitchFamily="18" charset="0"/>
                <a:ea typeface="楷体_GB2312" pitchFamily="49" charset="-122"/>
              </a:endParaRPr>
            </a:p>
          </p:txBody>
        </p:sp>
        <p:sp>
          <p:nvSpPr>
            <p:cNvPr id="463912" name="Text Box 40"/>
            <p:cNvSpPr txBox="1"/>
            <p:nvPr/>
          </p:nvSpPr>
          <p:spPr>
            <a:xfrm>
              <a:off x="3667" y="1632"/>
              <a:ext cx="912" cy="209"/>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分配的人员</a:t>
              </a:r>
              <a:endParaRPr lang="zh-CN" altLang="en-US" sz="2000" b="1" dirty="0">
                <a:latin typeface="Times New Roman" panose="02020603050405020304" pitchFamily="18" charset="0"/>
                <a:ea typeface="楷体_GB2312" pitchFamily="49" charset="-122"/>
              </a:endParaRPr>
            </a:p>
          </p:txBody>
        </p:sp>
        <p:sp>
          <p:nvSpPr>
            <p:cNvPr id="463913" name="Text Box 41"/>
            <p:cNvSpPr txBox="1"/>
            <p:nvPr/>
          </p:nvSpPr>
          <p:spPr>
            <a:xfrm>
              <a:off x="4291" y="2352"/>
              <a:ext cx="721" cy="482"/>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修改后的软件配置</a:t>
              </a:r>
              <a:endParaRPr lang="zh-CN" altLang="en-US" sz="2000" b="1" dirty="0">
                <a:latin typeface="Times New Roman" panose="02020603050405020304" pitchFamily="18" charset="0"/>
                <a:ea typeface="楷体_GB2312" pitchFamily="49" charset="-122"/>
              </a:endParaRPr>
            </a:p>
          </p:txBody>
        </p:sp>
        <p:sp>
          <p:nvSpPr>
            <p:cNvPr id="463914" name="Text Box 42"/>
            <p:cNvSpPr txBox="1"/>
            <p:nvPr/>
          </p:nvSpPr>
          <p:spPr>
            <a:xfrm>
              <a:off x="4099" y="3552"/>
              <a:ext cx="1008" cy="480"/>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复审后供使用的软件配置</a:t>
              </a:r>
              <a:endParaRPr lang="zh-CN" altLang="en-US" sz="2000" b="1" dirty="0">
                <a:latin typeface="Times New Roman" panose="02020603050405020304" pitchFamily="18" charset="0"/>
                <a:ea typeface="楷体_GB2312" pitchFamily="49" charset="-122"/>
              </a:endParaRPr>
            </a:p>
          </p:txBody>
        </p:sp>
        <p:sp>
          <p:nvSpPr>
            <p:cNvPr id="463915" name="Text Box 43"/>
            <p:cNvSpPr txBox="1"/>
            <p:nvPr/>
          </p:nvSpPr>
          <p:spPr>
            <a:xfrm>
              <a:off x="1555" y="3792"/>
              <a:ext cx="2358" cy="209"/>
            </a:xfrm>
            <a:prstGeom prst="rect">
              <a:avLst/>
            </a:prstGeom>
            <a:noFill/>
            <a:ln w="34925">
              <a:noFill/>
            </a:ln>
          </p:spPr>
          <p:txBody>
            <a:bodyPr lIns="0" tIns="0" rIns="0" bIns="0"/>
            <a:p>
              <a:pPr algn="ctr" eaLnBrk="0" hangingPunct="0"/>
              <a:r>
                <a:rPr lang="zh-CN" altLang="en-US" sz="2400" b="1" dirty="0">
                  <a:latin typeface="Times New Roman" panose="02020603050405020304" pitchFamily="18" charset="0"/>
                  <a:ea typeface="楷体_GB2312" pitchFamily="49" charset="-122"/>
                </a:rPr>
                <a:t>图</a:t>
              </a:r>
              <a:r>
                <a:rPr lang="en-US" altLang="zh-CN" sz="2400" b="1" dirty="0">
                  <a:latin typeface="Times New Roman" panose="02020603050405020304" pitchFamily="18" charset="0"/>
                  <a:ea typeface="楷体_GB2312" pitchFamily="49" charset="-122"/>
                </a:rPr>
                <a:t>8.2 </a:t>
              </a:r>
              <a:r>
                <a:rPr lang="zh-CN" altLang="en-US" sz="2400" b="1" dirty="0">
                  <a:latin typeface="Times New Roman" panose="02020603050405020304" pitchFamily="18" charset="0"/>
                  <a:ea typeface="楷体_GB2312" pitchFamily="49" charset="-122"/>
                </a:rPr>
                <a:t>维护阶段的工作流程</a:t>
              </a:r>
              <a:endParaRPr lang="zh-CN" altLang="en-US" sz="2400" b="1" dirty="0">
                <a:latin typeface="Times New Roman" panose="02020603050405020304" pitchFamily="18" charset="0"/>
                <a:ea typeface="楷体_GB2312" pitchFamily="49" charset="-122"/>
              </a:endParaRPr>
            </a:p>
          </p:txBody>
        </p:sp>
        <p:sp>
          <p:nvSpPr>
            <p:cNvPr id="463916" name="Text Box 44"/>
            <p:cNvSpPr txBox="1"/>
            <p:nvPr/>
          </p:nvSpPr>
          <p:spPr>
            <a:xfrm>
              <a:off x="1420" y="1422"/>
              <a:ext cx="323" cy="466"/>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a:t>
              </a:r>
              <a:endParaRPr lang="zh-CN" altLang="en-US" sz="2000" b="1" dirty="0">
                <a:latin typeface="Times New Roman" panose="02020603050405020304" pitchFamily="18" charset="0"/>
                <a:ea typeface="楷体_GB2312" pitchFamily="49" charset="-122"/>
              </a:endParaRPr>
            </a:p>
          </p:txBody>
        </p:sp>
        <p:sp>
          <p:nvSpPr>
            <p:cNvPr id="463917" name="Text Box 45"/>
            <p:cNvSpPr txBox="1"/>
            <p:nvPr/>
          </p:nvSpPr>
          <p:spPr>
            <a:xfrm>
              <a:off x="1232" y="1738"/>
              <a:ext cx="322" cy="467"/>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a:t>
              </a:r>
              <a:endParaRPr lang="zh-CN" altLang="en-US" sz="2000" b="1" dirty="0">
                <a:latin typeface="Times New Roman" panose="02020603050405020304" pitchFamily="18" charset="0"/>
                <a:ea typeface="楷体_GB2312" pitchFamily="49" charset="-122"/>
              </a:endParaRPr>
            </a:p>
          </p:txBody>
        </p:sp>
        <p:sp>
          <p:nvSpPr>
            <p:cNvPr id="463918" name="Text Box 46"/>
            <p:cNvSpPr txBox="1"/>
            <p:nvPr/>
          </p:nvSpPr>
          <p:spPr>
            <a:xfrm>
              <a:off x="2615" y="1240"/>
              <a:ext cx="322" cy="466"/>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a:t>
              </a:r>
              <a:endParaRPr lang="zh-CN" altLang="en-US" sz="2000" b="1" dirty="0">
                <a:latin typeface="Times New Roman" panose="02020603050405020304" pitchFamily="18" charset="0"/>
                <a:ea typeface="楷体_GB2312" pitchFamily="49" charset="-122"/>
              </a:endParaRPr>
            </a:p>
          </p:txBody>
        </p:sp>
        <p:sp>
          <p:nvSpPr>
            <p:cNvPr id="463919" name="Text Box 47"/>
            <p:cNvSpPr txBox="1"/>
            <p:nvPr/>
          </p:nvSpPr>
          <p:spPr>
            <a:xfrm>
              <a:off x="1617" y="2782"/>
              <a:ext cx="322" cy="467"/>
            </a:xfrm>
            <a:prstGeom prst="rect">
              <a:avLst/>
            </a:prstGeom>
            <a:noFill/>
            <a:ln w="34925">
              <a:noFill/>
            </a:ln>
          </p:spPr>
          <p:txBody>
            <a:bodyPr lIns="0" tIns="0" rIns="0" bIns="0"/>
            <a:p>
              <a:pPr algn="just" eaLnBrk="0" hangingPunct="0"/>
              <a:r>
                <a:rPr lang="zh-CN" altLang="en-US" sz="2000" b="1" dirty="0">
                  <a:latin typeface="Times New Roman" panose="02020603050405020304" pitchFamily="18" charset="0"/>
                  <a:ea typeface="楷体_GB2312" pitchFamily="49" charset="-122"/>
                </a:rPr>
                <a:t>⊕</a:t>
              </a:r>
              <a:endParaRPr lang="zh-CN" altLang="en-US" sz="2000" b="1" dirty="0">
                <a:latin typeface="Times New Roman" panose="02020603050405020304" pitchFamily="18" charset="0"/>
                <a:ea typeface="楷体_GB2312" pitchFamily="49" charset="-122"/>
              </a:endParaRPr>
            </a:p>
          </p:txBody>
        </p:sp>
      </p:gr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2" name="Rectangle 2"/>
          <p:cNvSpPr>
            <a:spLocks noGrp="1"/>
          </p:cNvSpPr>
          <p:nvPr/>
        </p:nvSpPr>
        <p:spPr>
          <a:xfrm>
            <a:off x="387033" y="773430"/>
            <a:ext cx="4343400" cy="533400"/>
          </a:xfrm>
          <a:prstGeom prst="rect">
            <a:avLst/>
          </a:prstGeom>
          <a:noFill/>
          <a:ln>
            <a:noFill/>
          </a:ln>
          <a:effectLst/>
        </p:spPr>
        <p:txBody>
          <a:bodyPr vert="horz" wrap="square" lIns="91440" tIns="45720" rIns="91440" bIns="45720" numCol="1" anchor="t" anchorCtr="0" compatLnSpc="1"/>
          <a:p>
            <a:pPr eaLnBrk="1" hangingPunct="1">
              <a:lnSpc>
                <a:spcPct val="90000"/>
              </a:lnSpc>
            </a:pPr>
            <a:r>
              <a:rPr lang="zh-CN" altLang="en-US" sz="2800" b="1" dirty="0">
                <a:effectLst/>
                <a:latin typeface="方正隶变_GBK" panose="02000000000000000000" charset="-122"/>
                <a:ea typeface="方正隶变_GBK" panose="02000000000000000000" charset="-122"/>
              </a:rPr>
              <a:t>4.  保存维护记录 </a:t>
            </a:r>
            <a:endParaRPr lang="zh-CN" altLang="en-US" sz="2800" b="1" dirty="0">
              <a:effectLst/>
              <a:latin typeface="方正隶变_GBK" panose="02000000000000000000" charset="-122"/>
              <a:ea typeface="方正隶变_GBK" panose="02000000000000000000" charset="-122"/>
            </a:endParaRPr>
          </a:p>
        </p:txBody>
      </p:sp>
      <p:sp>
        <p:nvSpPr>
          <p:cNvPr id="3" name="Text Box 4"/>
          <p:cNvSpPr txBox="1"/>
          <p:nvPr/>
        </p:nvSpPr>
        <p:spPr>
          <a:xfrm>
            <a:off x="458470" y="1421130"/>
            <a:ext cx="8497888" cy="4892675"/>
          </a:xfrm>
          <a:prstGeom prst="rect">
            <a:avLst/>
          </a:prstGeom>
          <a:noFill/>
          <a:ln w="12700">
            <a:noFill/>
          </a:ln>
        </p:spPr>
        <p:txBody>
          <a:bodyPr lIns="0" rIns="0">
            <a:spAutoFit/>
          </a:bodyPr>
          <a:p>
            <a:pPr>
              <a:spcBef>
                <a:spcPct val="50000"/>
              </a:spcBef>
            </a:pPr>
            <a:r>
              <a:rPr lang="zh-CN" altLang="en-US" sz="2400" b="1" dirty="0">
                <a:latin typeface="方正隶变_GBK" panose="02000000000000000000" charset="-122"/>
                <a:ea typeface="方正隶变_GBK" panose="02000000000000000000" charset="-122"/>
              </a:rPr>
              <a:t>1）程序标识；                           2）源语句数；</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3）机器指令数；                       4）使用的程序设计语言；</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5）程序安装的日期；               6）自安装以来程序运行次数；</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7）自安装以来程序失效次数   8）程序变动的层次和标识；</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9）</a:t>
            </a:r>
            <a:r>
              <a:rPr lang="zh-CN" altLang="en-US" sz="2000" b="1" dirty="0">
                <a:latin typeface="方正隶变_GBK" panose="02000000000000000000" charset="-122"/>
                <a:ea typeface="方正隶变_GBK" panose="02000000000000000000" charset="-122"/>
              </a:rPr>
              <a:t>因程序变动而增加的源语句数；</a:t>
            </a:r>
            <a:r>
              <a:rPr lang="zh-CN" altLang="en-US" sz="2400" b="1" dirty="0">
                <a:latin typeface="方正隶变_GBK" panose="02000000000000000000" charset="-122"/>
                <a:ea typeface="方正隶变_GBK" panose="02000000000000000000" charset="-122"/>
              </a:rPr>
              <a:t>10）</a:t>
            </a:r>
            <a:r>
              <a:rPr lang="zh-CN" altLang="en-US" sz="2000" b="1" dirty="0">
                <a:latin typeface="方正隶变_GBK" panose="02000000000000000000" charset="-122"/>
                <a:ea typeface="方正隶变_GBK" panose="02000000000000000000" charset="-122"/>
              </a:rPr>
              <a:t>因程序变动而删除的源语句数；</a:t>
            </a:r>
            <a:endParaRPr lang="zh-CN" altLang="en-US" sz="20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11）每个改动耗费的人时数； 12）程序改动的日期；</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13）软件工程师的名字；         14）维护要求表的标识；</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15）维护类型；                         16）维护开始和完成的日期；</a:t>
            </a:r>
            <a:endParaRPr lang="zh-CN" altLang="en-US" sz="2400" b="1" dirty="0">
              <a:latin typeface="方正隶变_GBK" panose="02000000000000000000" charset="-122"/>
              <a:ea typeface="方正隶变_GBK" panose="02000000000000000000" charset="-122"/>
            </a:endParaRPr>
          </a:p>
          <a:p>
            <a:pPr>
              <a:spcBef>
                <a:spcPct val="50000"/>
              </a:spcBef>
            </a:pPr>
            <a:r>
              <a:rPr lang="zh-CN" altLang="en-US" sz="2400" b="1" dirty="0">
                <a:latin typeface="方正隶变_GBK" panose="02000000000000000000" charset="-122"/>
                <a:ea typeface="方正隶变_GBK" panose="02000000000000000000" charset="-122"/>
              </a:rPr>
              <a:t>17）累计用于维护的人时数； 18）</a:t>
            </a:r>
            <a:r>
              <a:rPr lang="zh-CN" altLang="en-US" sz="2000" b="1" dirty="0">
                <a:latin typeface="方正隶变_GBK" panose="02000000000000000000" charset="-122"/>
                <a:ea typeface="方正隶变_GBK" panose="02000000000000000000" charset="-122"/>
              </a:rPr>
              <a:t>与完成的维护相联系的纯效益。</a:t>
            </a:r>
            <a:endParaRPr lang="zh-CN" altLang="en-US" sz="20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3</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632868" y="334846"/>
            <a:ext cx="20116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5922" name="Rectangle 4"/>
          <p:cNvSpPr/>
          <p:nvPr/>
        </p:nvSpPr>
        <p:spPr>
          <a:xfrm>
            <a:off x="609600" y="836613"/>
            <a:ext cx="4572000" cy="583565"/>
          </a:xfrm>
          <a:prstGeom prst="rect">
            <a:avLst/>
          </a:prstGeom>
          <a:noFill/>
          <a:ln w="12700">
            <a:noFill/>
          </a:ln>
        </p:spPr>
        <p:txBody>
          <a:bodyPr>
            <a:spAutoFit/>
          </a:bodyPr>
          <a:p>
            <a:r>
              <a:rPr lang="zh-CN" altLang="en-US" sz="3200" b="1" dirty="0">
                <a:latin typeface="方正隶变_GBK" panose="02000000000000000000" charset="-122"/>
                <a:ea typeface="方正隶变_GBK" panose="02000000000000000000" charset="-122"/>
              </a:rPr>
              <a:t>5.   评价维护活动 </a:t>
            </a:r>
            <a:endParaRPr lang="zh-CN" altLang="en-US" sz="3200" b="1" dirty="0">
              <a:latin typeface="方正隶变_GBK" panose="02000000000000000000" charset="-122"/>
              <a:ea typeface="方正隶变_GBK" panose="02000000000000000000" charset="-122"/>
            </a:endParaRPr>
          </a:p>
        </p:txBody>
      </p:sp>
      <p:sp>
        <p:nvSpPr>
          <p:cNvPr id="465923" name="Text Box 5"/>
          <p:cNvSpPr txBox="1"/>
          <p:nvPr/>
        </p:nvSpPr>
        <p:spPr>
          <a:xfrm>
            <a:off x="609600" y="1484313"/>
            <a:ext cx="8066088" cy="4473575"/>
          </a:xfrm>
          <a:prstGeom prst="rect">
            <a:avLst/>
          </a:prstGeom>
          <a:noFill/>
          <a:ln w="12700">
            <a:noFill/>
          </a:ln>
        </p:spPr>
        <p:txBody>
          <a:bodyPr>
            <a:spAutoFit/>
          </a:bodyPr>
          <a:p>
            <a:pPr>
              <a:lnSpc>
                <a:spcPct val="150000"/>
              </a:lnSpc>
            </a:pPr>
            <a:r>
              <a:rPr lang="zh-CN" altLang="en-US" sz="2400" b="1" dirty="0">
                <a:latin typeface="方正隶变_GBK" panose="02000000000000000000" charset="-122"/>
                <a:ea typeface="方正隶变_GBK" panose="02000000000000000000" charset="-122"/>
              </a:rPr>
              <a:t>可以从以下方面度量维护工作：</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1）每次程序运行平均失效的次数；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2）用于每一类维护活动的总人时数；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3）平均每个程序、每种维护类型所做的程序变动数；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4）维护过程中增加或删除一个源语句平均花费的人时数；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5）维护每种语言平均花费的人时数；</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6）一张维护要求表的平均周转时间；</a:t>
            </a:r>
            <a:endParaRPr lang="zh-CN" altLang="en-US" sz="2400" b="1" dirty="0">
              <a:latin typeface="方正隶变_GBK" panose="02000000000000000000" charset="-122"/>
              <a:ea typeface="方正隶变_GBK" panose="02000000000000000000" charset="-122"/>
            </a:endParaRPr>
          </a:p>
          <a:p>
            <a:pPr>
              <a:lnSpc>
                <a:spcPct val="150000"/>
              </a:lnSpc>
            </a:pPr>
            <a:r>
              <a:rPr lang="zh-CN" altLang="en-US" sz="2400" b="1" dirty="0">
                <a:latin typeface="方正隶变_GBK" panose="02000000000000000000" charset="-122"/>
                <a:ea typeface="方正隶变_GBK" panose="02000000000000000000" charset="-122"/>
              </a:rPr>
              <a:t>7）不同维护类型所占的百分比。</a:t>
            </a:r>
            <a:endParaRPr lang="zh-CN" altLang="en-US" sz="20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2" name="Rectangle 2"/>
          <p:cNvSpPr>
            <a:spLocks noGrp="1"/>
          </p:cNvSpPr>
          <p:nvPr/>
        </p:nvSpPr>
        <p:spPr>
          <a:xfrm>
            <a:off x="107950" y="919163"/>
            <a:ext cx="5027613" cy="498475"/>
          </a:xfrm>
          <a:prstGeom prst="rect">
            <a:avLst/>
          </a:prstGeom>
          <a:noFill/>
          <a:ln>
            <a:noFill/>
          </a:ln>
          <a:effectLst/>
        </p:spPr>
        <p:txBody>
          <a:bodyPr vert="horz" wrap="square" lIns="91440" tIns="45720" rIns="91440" bIns="45720" numCol="1" anchor="ctr" anchorCtr="1" compatLnSpc="1"/>
          <a:lstStyle>
            <a:lvl1pPr algn="ctr" rtl="0" fontAlgn="base">
              <a:spcBef>
                <a:spcPct val="0"/>
              </a:spcBef>
              <a:spcAft>
                <a:spcPct val="0"/>
              </a:spcAft>
              <a:defRPr sz="3600">
                <a:solidFill>
                  <a:schemeClr val="tx1"/>
                </a:solidFill>
                <a:effectLst>
                  <a:outerShdw blurRad="38100" dist="38100" dir="2700000" algn="tl">
                    <a:srgbClr val="000000"/>
                  </a:outerShdw>
                </a:effectLst>
                <a:latin typeface="+mj-lt"/>
                <a:ea typeface="+mj-ea"/>
                <a:cs typeface="+mj-cs"/>
              </a:defRPr>
            </a:lvl1pPr>
            <a:lvl2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2pPr>
            <a:lvl3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3pPr>
            <a:lvl4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4pPr>
            <a:lvl5pPr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5pPr>
            <a:lvl6pPr marL="4572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6pPr>
            <a:lvl7pPr marL="9144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7pPr>
            <a:lvl8pPr marL="13716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8pPr>
            <a:lvl9pPr marL="1828800" algn="ctr" rtl="0" fontAlgn="base">
              <a:spcBef>
                <a:spcPct val="0"/>
              </a:spcBef>
              <a:spcAft>
                <a:spcPct val="0"/>
              </a:spcAft>
              <a:defRPr sz="3600">
                <a:solidFill>
                  <a:schemeClr val="tx1"/>
                </a:solidFill>
                <a:effectLst>
                  <a:outerShdw blurRad="38100" dist="38100" dir="2700000" algn="tl">
                    <a:srgbClr val="000000"/>
                  </a:outerShdw>
                </a:effectLst>
                <a:latin typeface="Arial" panose="020B0604020202020204" pitchFamily="34" charset="0"/>
                <a:ea typeface="黑体" panose="02010609060101010101" pitchFamily="2" charset="-122"/>
              </a:defRPr>
            </a:lvl9pPr>
          </a:lstStyle>
          <a:p>
            <a:pPr algn="l" eaLnBrk="1" hangingPunct="1"/>
            <a:endParaRPr lang="zh-CN" altLang="en-US" sz="3200" b="1" dirty="0">
              <a:effectLst/>
              <a:latin typeface="Times New Roman" panose="02020603050405020304" pitchFamily="18" charset="0"/>
              <a:ea typeface="楷体_GB2312" pitchFamily="49" charset="-122"/>
            </a:endParaRPr>
          </a:p>
        </p:txBody>
      </p:sp>
      <p:sp>
        <p:nvSpPr>
          <p:cNvPr id="3" name="Rectangle 3"/>
          <p:cNvSpPr>
            <a:spLocks noGrp="1" noChangeArrowheads="1"/>
          </p:cNvSpPr>
          <p:nvPr/>
        </p:nvSpPr>
        <p:spPr>
          <a:xfrm>
            <a:off x="762000" y="2057400"/>
            <a:ext cx="7986713" cy="4114800"/>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软件可维护性是：维护人员理解、改正和改进软件的难易程度。</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一个软件的可维护性，主要由三个因素决定：</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1.  </a:t>
            </a:r>
            <a:r>
              <a:rPr kumimoji="0" lang="zh-CN" altLang="en-US" sz="28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可理解性</a:t>
            </a:r>
            <a:endParaRPr kumimoji="0" lang="zh-CN" altLang="en-US" sz="28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可理解性表现为外来读者理解软件的结构、接口、功能和内部过程的难易程度。</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
        <p:nvSpPr>
          <p:cNvPr id="4" name="Rectangle 4"/>
          <p:cNvSpPr/>
          <p:nvPr/>
        </p:nvSpPr>
        <p:spPr>
          <a:xfrm>
            <a:off x="762000" y="1554163"/>
            <a:ext cx="5200015" cy="583565"/>
          </a:xfrm>
          <a:prstGeom prst="rect">
            <a:avLst/>
          </a:prstGeom>
          <a:noFill/>
          <a:ln w="12700">
            <a:noFill/>
          </a:ln>
        </p:spPr>
        <p:txBody>
          <a:bodyPr wrap="none">
            <a:spAutoFit/>
          </a:bodyPr>
          <a:p>
            <a:r>
              <a:rPr lang="zh-CN" altLang="en-US" sz="3200" b="1" dirty="0">
                <a:latin typeface="方正隶变_GBK" panose="02000000000000000000" charset="-122"/>
                <a:ea typeface="方正隶变_GBK" panose="02000000000000000000" charset="-122"/>
              </a:rPr>
              <a:t>4.1 决定软件可维护性的因素</a:t>
            </a:r>
            <a:endParaRPr lang="zh-CN" altLang="en-US" sz="32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67970" name="Rectangle 3"/>
          <p:cNvSpPr>
            <a:spLocks noGrp="1"/>
          </p:cNvSpPr>
          <p:nvPr/>
        </p:nvSpPr>
        <p:spPr>
          <a:xfrm>
            <a:off x="863600" y="896938"/>
            <a:ext cx="7315200" cy="2244725"/>
          </a:xfrm>
          <a:prstGeom prst="rect">
            <a:avLst/>
          </a:prstGeom>
          <a:noFill/>
          <a:ln>
            <a:noFill/>
          </a:ln>
          <a:effectLst/>
        </p:spPr>
        <p:txBody>
          <a:bodyPr vert="horz" wrap="square" lIns="0" tIns="45720" rIns="0" bIns="45720" numCol="1" anchor="t" anchorCtr="0" compatLnSpc="1"/>
          <a:lstStyle/>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影响软件可理解性的重要因素有：模块化、结构化设计、详细的设计文档资料、源代码内部文档、良好的程序设计语言等。</a:t>
            </a:r>
            <a:endParaRPr lang="zh-CN" altLang="en-US" sz="2800" b="1" dirty="0">
              <a:effectLst/>
              <a:latin typeface="方正隶变_GBK" panose="02000000000000000000" charset="-122"/>
              <a:ea typeface="方正隶变_GBK" panose="02000000000000000000" charset="-122"/>
            </a:endParaRPr>
          </a:p>
        </p:txBody>
      </p:sp>
      <p:sp>
        <p:nvSpPr>
          <p:cNvPr id="571396" name="Text Box 4"/>
          <p:cNvSpPr txBox="1">
            <a:spLocks noChangeArrowheads="1"/>
          </p:cNvSpPr>
          <p:nvPr/>
        </p:nvSpPr>
        <p:spPr bwMode="auto">
          <a:xfrm>
            <a:off x="914400" y="3219450"/>
            <a:ext cx="7391400" cy="265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spAutoFit/>
          </a:bodyPr>
          <a:lstStyle/>
          <a:p>
            <a:pPr marR="0" defTabSz="914400">
              <a:lnSpc>
                <a:spcPct val="150000"/>
              </a:lnSpc>
              <a:buClrTx/>
              <a:buSzTx/>
              <a:buFontTx/>
              <a:buNone/>
              <a:defRPr/>
            </a:pPr>
            <a:r>
              <a:rPr kumimoji="1" lang="zh-CN" altLang="en-US" sz="2800" b="1" kern="1200" cap="none" spc="0" normalizeH="0" baseline="0" noProof="0" smtClean="0">
                <a:latin typeface="方正隶变_GBK" panose="02000000000000000000" charset="-122"/>
                <a:ea typeface="方正隶变_GBK" panose="02000000000000000000" charset="-122"/>
                <a:cs typeface="+mn-cs"/>
              </a:rPr>
              <a:t>2.  </a:t>
            </a:r>
            <a:r>
              <a:rPr kumimoji="1" lang="zh-CN" altLang="en-US" sz="2800" b="1" kern="1200" cap="none" spc="0" normalizeH="0" baseline="0" noProof="0" smtClean="0">
                <a:solidFill>
                  <a:srgbClr val="FFFF00"/>
                </a:solidFill>
                <a:effectLst>
                  <a:outerShdw blurRad="38100" dist="38100" dir="2700000" algn="tl">
                    <a:srgbClr val="000000"/>
                  </a:outerShdw>
                </a:effectLst>
                <a:latin typeface="方正隶变_GBK" panose="02000000000000000000" charset="-122"/>
                <a:ea typeface="方正隶变_GBK" panose="02000000000000000000" charset="-122"/>
                <a:cs typeface="+mn-cs"/>
              </a:rPr>
              <a:t>可测试性</a:t>
            </a:r>
            <a:endParaRPr kumimoji="1" lang="zh-CN" altLang="en-US" sz="2800" b="1" kern="1200" cap="none" spc="0" normalizeH="0" baseline="0" noProof="0" smtClean="0">
              <a:solidFill>
                <a:srgbClr val="FFFF00"/>
              </a:solidFill>
              <a:effectLst>
                <a:outerShdw blurRad="38100" dist="38100" dir="2700000" algn="tl">
                  <a:srgbClr val="000000"/>
                </a:outerShdw>
              </a:effectLst>
              <a:latin typeface="方正隶变_GBK" panose="02000000000000000000" charset="-122"/>
              <a:ea typeface="方正隶变_GBK" panose="02000000000000000000" charset="-122"/>
              <a:cs typeface="+mn-cs"/>
            </a:endParaRPr>
          </a:p>
          <a:p>
            <a:pPr marR="0" defTabSz="914400">
              <a:lnSpc>
                <a:spcPct val="150000"/>
              </a:lnSpc>
              <a:buClrTx/>
              <a:buSzTx/>
              <a:buFontTx/>
              <a:buNone/>
              <a:defRPr/>
            </a:pPr>
            <a:r>
              <a:rPr kumimoji="1" lang="zh-CN" altLang="en-US" sz="2800" b="1" kern="1200" cap="none" spc="0" normalizeH="0" baseline="0" noProof="0" smtClean="0">
                <a:solidFill>
                  <a:schemeClr val="tx2"/>
                </a:solidFill>
                <a:latin typeface="方正隶变_GBK" panose="02000000000000000000" charset="-122"/>
                <a:ea typeface="方正隶变_GBK" panose="02000000000000000000" charset="-122"/>
                <a:cs typeface="+mn-cs"/>
              </a:rPr>
              <a:t>    </a:t>
            </a:r>
            <a:r>
              <a:rPr kumimoji="1" lang="zh-CN" altLang="en-US" sz="2800" b="1" kern="1200" cap="none" spc="0" normalizeH="0" baseline="0" noProof="0" smtClean="0">
                <a:latin typeface="方正隶变_GBK" panose="02000000000000000000" charset="-122"/>
                <a:ea typeface="方正隶变_GBK" panose="02000000000000000000" charset="-122"/>
                <a:cs typeface="+mn-cs"/>
              </a:rPr>
              <a:t>在设计开发阶段应该注意尽量把软件设计成容易测试和容易诊断的，可用的测试工具和调试工具对测试和诊断非常重要。</a:t>
            </a:r>
            <a:endParaRPr kumimoji="1" lang="zh-CN" altLang="en-US" sz="2800" b="1" kern="1200" cap="none" spc="0" normalizeH="0" baseline="0" noProof="0" smtClean="0">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71396"/>
                                        </p:tgtEl>
                                        <p:attrNameLst>
                                          <p:attrName>style.visibility</p:attrName>
                                        </p:attrNameLst>
                                      </p:cBhvr>
                                      <p:to>
                                        <p:strVal val="visible"/>
                                      </p:to>
                                    </p:set>
                                    <p:anim calcmode="lin" valueType="num">
                                      <p:cBhvr additive="base">
                                        <p:cTn id="7" dur="500" fill="hold"/>
                                        <p:tgtEl>
                                          <p:spTgt spid="571396"/>
                                        </p:tgtEl>
                                        <p:attrNameLst>
                                          <p:attrName>ppt_x</p:attrName>
                                        </p:attrNameLst>
                                      </p:cBhvr>
                                      <p:tavLst>
                                        <p:tav tm="0">
                                          <p:val>
                                            <p:strVal val="0-#ppt_w/2"/>
                                          </p:val>
                                        </p:tav>
                                        <p:tav tm="100000">
                                          <p:val>
                                            <p:strVal val="#ppt_x"/>
                                          </p:val>
                                        </p:tav>
                                      </p:tavLst>
                                    </p:anim>
                                    <p:anim calcmode="lin" valueType="num">
                                      <p:cBhvr additive="base">
                                        <p:cTn id="8" dur="500" fill="hold"/>
                                        <p:tgtEl>
                                          <p:spTgt spid="57139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1396"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344066" name="Rectangle 2"/>
          <p:cNvSpPr>
            <a:spLocks noGrp="1" noChangeArrowheads="1"/>
          </p:cNvSpPr>
          <p:nvPr/>
        </p:nvSpPr>
        <p:spPr>
          <a:xfrm>
            <a:off x="838200" y="1143000"/>
            <a:ext cx="7315200" cy="3311525"/>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3.  </a:t>
            </a:r>
            <a:r>
              <a:rPr kumimoji="0" lang="zh-CN" altLang="en-US" sz="28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可修改性</a:t>
            </a:r>
            <a:endParaRPr kumimoji="0" lang="zh-CN" altLang="en-US" sz="28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软件的可修改程度与软件设计阶段采用的原则和策略是直接相关的。如：模块的耦合、内聚、控制范围和作用范围、局部化程度都直接影响软件的可修改性。 </a:t>
            </a:r>
            <a:endParaRPr kumimoji="0" lang="zh-CN" altLang="en-US" sz="2800" b="0"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714755" name="Rectangle 3"/>
          <p:cNvSpPr>
            <a:spLocks noGrp="1" noChangeArrowheads="1"/>
          </p:cNvSpPr>
          <p:nvPr/>
        </p:nvSpPr>
        <p:spPr>
          <a:xfrm>
            <a:off x="838200" y="1114425"/>
            <a:ext cx="6477000" cy="1882775"/>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342900" marR="0" lvl="0" indent="-34290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200" b="1" i="0" u="none" strike="noStrike" kern="0" cap="none" spc="0" normalizeH="0" baseline="0" noProof="0" smtClean="0">
                <a:ln>
                  <a:noFill/>
                </a:ln>
                <a:solidFill>
                  <a:schemeClr val="tx1"/>
                </a:solidFill>
                <a:effectLst/>
                <a:uLnTx/>
                <a:uFillTx/>
                <a:latin typeface="Times New Roman" panose="02020603050405020304" pitchFamily="18" charset="0"/>
                <a:ea typeface="+mn-ea"/>
                <a:cs typeface="+mn-cs"/>
              </a:rPr>
              <a:t>4.  </a:t>
            </a:r>
            <a:r>
              <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Times New Roman" panose="02020603050405020304" pitchFamily="18" charset="0"/>
                <a:ea typeface="+mn-ea"/>
                <a:cs typeface="+mn-cs"/>
              </a:rPr>
              <a:t>可移植性</a:t>
            </a:r>
            <a:endPar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Times New Roman" panose="02020603050405020304" pitchFamily="18" charset="0"/>
              <a:ea typeface="+mn-ea"/>
              <a:cs typeface="+mn-cs"/>
            </a:endParaRPr>
          </a:p>
          <a:p>
            <a:pPr marL="342900" marR="0" lvl="0" indent="-34290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endParaRPr kumimoji="0" lang="zh-CN" altLang="en-US" sz="3200" b="1" i="0" u="none" strike="noStrike" kern="0" cap="none" spc="0" normalizeH="0" baseline="0" noProof="0" smtClean="0">
              <a:ln>
                <a:noFill/>
              </a:ln>
              <a:solidFill>
                <a:srgbClr val="FFFF00"/>
              </a:solidFill>
              <a:effectLst/>
              <a:uLnTx/>
              <a:uFillTx/>
              <a:latin typeface="Times New Roman" panose="02020603050405020304" pitchFamily="18" charset="0"/>
              <a:ea typeface="+mn-ea"/>
              <a:cs typeface="+mn-cs"/>
            </a:endParaRPr>
          </a:p>
          <a:p>
            <a:pPr marL="342900" marR="0" lvl="0" indent="-34290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endPar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Times New Roman" panose="02020603050405020304" pitchFamily="18" charset="0"/>
              <a:ea typeface="+mn-ea"/>
              <a:cs typeface="+mn-cs"/>
            </a:endParaRPr>
          </a:p>
        </p:txBody>
      </p:sp>
      <p:sp>
        <p:nvSpPr>
          <p:cNvPr id="2" name="文本框 1"/>
          <p:cNvSpPr txBox="1"/>
          <p:nvPr/>
        </p:nvSpPr>
        <p:spPr>
          <a:xfrm>
            <a:off x="1060450" y="2235835"/>
            <a:ext cx="8183880" cy="2676525"/>
          </a:xfrm>
          <a:prstGeom prst="rect">
            <a:avLst/>
          </a:prstGeom>
          <a:noFill/>
        </p:spPr>
        <p:txBody>
          <a:bodyPr wrap="square" rtlCol="0">
            <a:spAutoFit/>
          </a:bodyPr>
          <a:p>
            <a:r>
              <a:rPr lang="en-US" altLang="zh-CN" sz="1600" b="1">
                <a:latin typeface="方正隶变_GBK" panose="02000000000000000000" charset="-122"/>
                <a:ea typeface="方正隶变_GBK" panose="02000000000000000000" charset="-122"/>
              </a:rPr>
              <a:t>  </a:t>
            </a:r>
            <a:r>
              <a:rPr lang="en-US" altLang="zh-CN" sz="2800" b="1">
                <a:latin typeface="方正隶变_GBK" panose="02000000000000000000" charset="-122"/>
                <a:ea typeface="方正隶变_GBK" panose="02000000000000000000" charset="-122"/>
              </a:rPr>
              <a:t>   </a:t>
            </a:r>
            <a:r>
              <a:rPr lang="zh-CN" altLang="en-US" sz="2800" b="1">
                <a:latin typeface="方正隶变_GBK" panose="02000000000000000000" charset="-122"/>
                <a:ea typeface="方正隶变_GBK" panose="02000000000000000000" charset="-122"/>
              </a:rPr>
              <a:t>软件的可移植性指的是，把程序从一种计算环境（硬件配置和操作系统）转移到另一种计算环境的难易程度。把与硬件，操作系统以及其他外部设备有关的程序代码集中放到特定的程序模块中，可以把因环境变化而必须修改的程序局限在少数程序模块中，从而降低修改的难度。</a:t>
            </a:r>
            <a:endParaRPr lang="zh-CN" altLang="en-US" sz="2800" b="1">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36226" name="Rectangle 3"/>
          <p:cNvSpPr>
            <a:spLocks noGrp="1"/>
          </p:cNvSpPr>
          <p:nvPr/>
        </p:nvSpPr>
        <p:spPr>
          <a:xfrm>
            <a:off x="2026920" y="1596390"/>
            <a:ext cx="7086600" cy="2895600"/>
          </a:xfrm>
          <a:prstGeom prst="rect">
            <a:avLst/>
          </a:prstGeom>
          <a:noFill/>
          <a:ln>
            <a:noFill/>
          </a:ln>
          <a:effectLst/>
        </p:spPr>
        <p:txBody>
          <a:bodyPr vert="horz" wrap="square" lIns="0" tIns="45720" rIns="0" bIns="45720" numCol="1" anchor="t" anchorCtr="0" compatLnSpc="1"/>
          <a:lstStyle/>
          <a:p>
            <a:pPr marL="0" indent="0" eaLnBrk="1" hangingPunct="1">
              <a:lnSpc>
                <a:spcPct val="150000"/>
              </a:lnSpc>
              <a:spcBef>
                <a:spcPct val="0"/>
              </a:spcBef>
            </a:pPr>
            <a:r>
              <a:rPr lang="zh-CN" altLang="en-US" sz="2800" b="1" dirty="0">
                <a:effectLst/>
                <a:latin typeface="宋体" panose="02010600030101010101" pitchFamily="2" charset="-122"/>
              </a:rPr>
              <a:t>  软件维护所需的工作量非常大，一般说来，大型软件的维护成本高达开发总成本的四倍左右。目前，软件开发组织把</a:t>
            </a:r>
            <a:r>
              <a:rPr lang="zh-CN" altLang="en-US" sz="2800" b="1" dirty="0">
                <a:effectLst/>
              </a:rPr>
              <a:t>60%</a:t>
            </a:r>
            <a:r>
              <a:rPr lang="zh-CN" altLang="en-US" sz="2800" b="1" dirty="0">
                <a:effectLst/>
                <a:latin typeface="宋体" panose="02010600030101010101" pitchFamily="2" charset="-122"/>
              </a:rPr>
              <a:t>以上的工作量用于维护自己的软件上。</a:t>
            </a:r>
            <a:endParaRPr lang="zh-CN" altLang="en-US" sz="2800" dirty="0">
              <a:effectLst/>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70019" name="Rectangle 4"/>
          <p:cNvSpPr/>
          <p:nvPr/>
        </p:nvSpPr>
        <p:spPr>
          <a:xfrm>
            <a:off x="829628" y="1168718"/>
            <a:ext cx="7391400" cy="3322955"/>
          </a:xfrm>
          <a:prstGeom prst="rect">
            <a:avLst/>
          </a:prstGeom>
          <a:noFill/>
          <a:ln w="12700">
            <a:noFill/>
          </a:ln>
        </p:spPr>
        <p:txBody>
          <a:bodyPr lIns="0" rIns="0">
            <a:spAutoFit/>
          </a:bodyPr>
          <a:p>
            <a:pPr>
              <a:lnSpc>
                <a:spcPct val="150000"/>
              </a:lnSpc>
            </a:pPr>
            <a:r>
              <a:rPr lang="zh-CN" altLang="en-US" sz="2800" b="1" dirty="0">
                <a:latin typeface="方正隶变_GBK" panose="02000000000000000000" charset="-122"/>
                <a:ea typeface="方正隶变_GBK" panose="02000000000000000000" charset="-122"/>
              </a:rPr>
              <a:t>  </a:t>
            </a:r>
            <a:r>
              <a:rPr lang="zh-CN" altLang="en-US" sz="2800" b="1" kern="0" noProof="0" smtClean="0">
                <a:ln>
                  <a:noFill/>
                </a:ln>
                <a:effectLst/>
                <a:uLnTx/>
                <a:uFillTx/>
                <a:latin typeface="方正隶变_GBK" panose="02000000000000000000" charset="-122"/>
                <a:ea typeface="方正隶变_GBK" panose="02000000000000000000" charset="-122"/>
                <a:sym typeface="+mn-ea"/>
              </a:rPr>
              <a:t>5.  </a:t>
            </a:r>
            <a:r>
              <a:rPr lang="zh-CN" altLang="en-US" sz="2800" b="1" kern="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sym typeface="+mn-ea"/>
              </a:rPr>
              <a:t>可重用性</a:t>
            </a:r>
            <a:endParaRPr lang="zh-CN" altLang="en-US" sz="2800" b="1" dirty="0">
              <a:latin typeface="方正隶变_GBK" panose="02000000000000000000" charset="-122"/>
              <a:ea typeface="方正隶变_GBK" panose="02000000000000000000" charset="-122"/>
            </a:endParaRPr>
          </a:p>
          <a:p>
            <a:pPr>
              <a:lnSpc>
                <a:spcPct val="150000"/>
              </a:lnSpc>
            </a:pPr>
            <a:r>
              <a:rPr lang="zh-CN" altLang="en-US" sz="2800" b="1" dirty="0">
                <a:latin typeface="方正隶变_GBK" panose="02000000000000000000" charset="-122"/>
                <a:ea typeface="方正隶变_GBK" panose="02000000000000000000" charset="-122"/>
              </a:rPr>
              <a:t>  决定软件可维护性的最终因素是软件设计阶段所采用的方法，以及软件文档资料的好坏。</a:t>
            </a:r>
            <a:endParaRPr lang="zh-CN" altLang="en-US" sz="2800" b="1" dirty="0">
              <a:latin typeface="方正隶变_GBK" panose="02000000000000000000" charset="-122"/>
              <a:ea typeface="方正隶变_GBK" panose="02000000000000000000" charset="-122"/>
            </a:endParaRPr>
          </a:p>
          <a:p>
            <a:pPr>
              <a:lnSpc>
                <a:spcPct val="150000"/>
              </a:lnSpc>
            </a:pPr>
            <a:r>
              <a:rPr lang="zh-CN" altLang="en-US" sz="2800" b="1" dirty="0">
                <a:latin typeface="方正隶变_GBK" panose="02000000000000000000" charset="-122"/>
                <a:ea typeface="方正隶变_GBK" panose="02000000000000000000" charset="-122"/>
              </a:rPr>
              <a:t>  </a:t>
            </a:r>
            <a:r>
              <a:rPr lang="zh-CN" altLang="en-US" sz="2800" b="1" dirty="0">
                <a:solidFill>
                  <a:srgbClr val="FF0000"/>
                </a:solidFill>
                <a:latin typeface="方正隶变_GBK" panose="02000000000000000000" charset="-122"/>
                <a:ea typeface="方正隶变_GBK" panose="02000000000000000000" charset="-122"/>
              </a:rPr>
              <a:t>提高软件的可维护性是软件工程的一个重要目标。 </a:t>
            </a:r>
            <a:endParaRPr lang="zh-CN" altLang="en-US" sz="2800" b="1" dirty="0">
              <a:solidFill>
                <a:srgbClr val="FF0000"/>
              </a:solidFill>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71042" name="Rectangle 3"/>
          <p:cNvSpPr>
            <a:spLocks noGrp="1"/>
          </p:cNvSpPr>
          <p:nvPr/>
        </p:nvSpPr>
        <p:spPr>
          <a:xfrm>
            <a:off x="830263" y="692150"/>
            <a:ext cx="3309937" cy="5400675"/>
          </a:xfrm>
          <a:prstGeom prst="rect">
            <a:avLst/>
          </a:prstGeom>
          <a:noFill/>
          <a:ln>
            <a:noFill/>
          </a:ln>
          <a:effectLst/>
        </p:spPr>
        <p:txBody>
          <a:bodyPr vert="horz" wrap="square" lIns="91440" tIns="45720" rIns="91440" bIns="45720" numCol="1" anchor="t" anchorCtr="0" compatLnSpc="1"/>
          <a:lstStyle/>
          <a:p>
            <a:pPr eaLnBrk="1" hangingPunct="1">
              <a:lnSpc>
                <a:spcPct val="150000"/>
              </a:lnSpc>
              <a:spcBef>
                <a:spcPct val="0"/>
              </a:spcBef>
            </a:pPr>
            <a:r>
              <a:rPr lang="en-US" altLang="zh-CN" sz="4400" b="1" dirty="0">
                <a:effectLst/>
                <a:latin typeface="方正隶变_GBK" panose="02000000000000000000" charset="-122"/>
                <a:ea typeface="方正隶变_GBK" panose="02000000000000000000" charset="-122"/>
              </a:rPr>
              <a:t>4.</a:t>
            </a:r>
            <a:r>
              <a:rPr lang="zh-CN" altLang="en-US" sz="4400" b="1" dirty="0">
                <a:effectLst/>
                <a:latin typeface="方正隶变_GBK" panose="02000000000000000000" charset="-122"/>
                <a:ea typeface="方正隶变_GBK" panose="02000000000000000000" charset="-122"/>
              </a:rPr>
              <a:t>2  文档</a:t>
            </a:r>
            <a:endParaRPr lang="zh-CN" altLang="en-US" sz="44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1.  用户文档</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1）功能描述；</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2）安装文档；</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3）使用手册；</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4）参考手册；</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5）操作员指南；</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a:t>
            </a:r>
            <a:endParaRPr lang="zh-CN" altLang="en-US" sz="2800" b="1" dirty="0">
              <a:effectLst/>
              <a:latin typeface="方正隶变_GBK" panose="02000000000000000000" charset="-122"/>
              <a:ea typeface="方正隶变_GBK" panose="02000000000000000000" charset="-122"/>
            </a:endParaRPr>
          </a:p>
        </p:txBody>
      </p:sp>
      <p:sp>
        <p:nvSpPr>
          <p:cNvPr id="2" name="文本框 1"/>
          <p:cNvSpPr txBox="1"/>
          <p:nvPr/>
        </p:nvSpPr>
        <p:spPr>
          <a:xfrm>
            <a:off x="4634865" y="1803400"/>
            <a:ext cx="267970" cy="1383665"/>
          </a:xfrm>
          <a:prstGeom prst="rect">
            <a:avLst/>
          </a:prstGeom>
          <a:noFill/>
        </p:spPr>
        <p:txBody>
          <a:bodyPr wrap="none" rtlCol="0">
            <a:spAutoFit/>
          </a:bodyPr>
          <a:p>
            <a:pPr algn="l"/>
            <a:endParaRPr lang="zh-CN" altLang="en-US" sz="2800" b="1" dirty="0">
              <a:effectLst/>
              <a:latin typeface="方正隶变_GBK" panose="02000000000000000000" charset="-122"/>
              <a:ea typeface="方正隶变_GBK" panose="02000000000000000000" charset="-122"/>
              <a:sym typeface="+mn-ea"/>
            </a:endParaRPr>
          </a:p>
          <a:p>
            <a:pPr algn="l"/>
            <a:r>
              <a:rPr lang="zh-CN" altLang="en-US" sz="2800" b="1" dirty="0">
                <a:effectLst/>
                <a:latin typeface="方正隶变_GBK" panose="02000000000000000000" charset="-122"/>
                <a:ea typeface="方正隶变_GBK" panose="02000000000000000000" charset="-122"/>
                <a:sym typeface="+mn-ea"/>
              </a:rPr>
              <a:t> </a:t>
            </a:r>
            <a:endParaRPr lang="zh-CN" altLang="en-US" sz="2800" b="1" dirty="0">
              <a:effectLst/>
              <a:latin typeface="方正隶变_GBK" panose="02000000000000000000" charset="-122"/>
              <a:ea typeface="方正隶变_GBK" panose="02000000000000000000" charset="-122"/>
              <a:sym typeface="+mn-ea"/>
            </a:endParaRPr>
          </a:p>
          <a:p>
            <a:endParaRPr lang="zh-CN" altLang="en-US" sz="2800" b="1" dirty="0">
              <a:effectLst/>
              <a:latin typeface="方正隶变_GBK" panose="02000000000000000000" charset="-122"/>
              <a:ea typeface="方正隶变_GBK" panose="02000000000000000000" charset="-122"/>
              <a:sym typeface="+mn-ea"/>
            </a:endParaRPr>
          </a:p>
        </p:txBody>
      </p:sp>
      <p:sp>
        <p:nvSpPr>
          <p:cNvPr id="3" name="文本框 2"/>
          <p:cNvSpPr txBox="1"/>
          <p:nvPr/>
        </p:nvSpPr>
        <p:spPr>
          <a:xfrm>
            <a:off x="5156200" y="1946910"/>
            <a:ext cx="4501515" cy="1383665"/>
          </a:xfrm>
          <a:prstGeom prst="rect">
            <a:avLst/>
          </a:prstGeom>
          <a:noFill/>
        </p:spPr>
        <p:txBody>
          <a:bodyPr wrap="square" rtlCol="0">
            <a:spAutoFit/>
          </a:bodyPr>
          <a:p>
            <a:r>
              <a:rPr lang="en-US" altLang="zh-CN"/>
              <a:t>       </a:t>
            </a:r>
            <a:r>
              <a:rPr lang="zh-CN" altLang="en-US" sz="2800" b="1">
                <a:latin typeface="方正隶变_GBK" panose="02000000000000000000" charset="-122"/>
                <a:ea typeface="方正隶变_GBK" panose="02000000000000000000" charset="-122"/>
              </a:rPr>
              <a:t>用户了解系统的第一步，它应该能使用户获得对系统的准确的初步印象</a:t>
            </a:r>
            <a:endParaRPr lang="zh-CN" altLang="en-US" sz="2800" b="1">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2" name="文本框 1"/>
          <p:cNvSpPr txBox="1"/>
          <p:nvPr/>
        </p:nvSpPr>
        <p:spPr>
          <a:xfrm>
            <a:off x="1047115" y="1301750"/>
            <a:ext cx="7230745" cy="1814830"/>
          </a:xfrm>
          <a:prstGeom prst="rect">
            <a:avLst/>
          </a:prstGeom>
          <a:noFill/>
        </p:spPr>
        <p:txBody>
          <a:bodyPr wrap="none" rtlCol="0">
            <a:spAutoFit/>
          </a:bodyPr>
          <a:p>
            <a:pPr algn="l"/>
            <a:r>
              <a:rPr lang="zh-CN" altLang="en-US" b="1" dirty="0">
                <a:effectLst/>
                <a:latin typeface="方正隶变_GBK" panose="02000000000000000000" charset="-122"/>
                <a:ea typeface="方正隶变_GBK" panose="02000000000000000000" charset="-122"/>
                <a:sym typeface="+mn-ea"/>
              </a:rPr>
              <a:t> </a:t>
            </a:r>
            <a:r>
              <a:rPr lang="zh-CN" altLang="en-US" sz="2400" b="1" dirty="0">
                <a:effectLst/>
                <a:latin typeface="方正隶变_GBK" panose="02000000000000000000" charset="-122"/>
                <a:ea typeface="方正隶变_GBK" panose="02000000000000000000" charset="-122"/>
                <a:sym typeface="+mn-ea"/>
              </a:rPr>
              <a:t> </a:t>
            </a:r>
            <a:r>
              <a:rPr lang="zh-CN" altLang="en-US" sz="2800" b="1" dirty="0">
                <a:effectLst/>
                <a:latin typeface="方正隶变_GBK" panose="02000000000000000000" charset="-122"/>
                <a:ea typeface="方正隶变_GBK" panose="02000000000000000000" charset="-122"/>
                <a:sym typeface="+mn-ea"/>
              </a:rPr>
              <a:t>2.  系统文档</a:t>
            </a:r>
            <a:endParaRPr lang="zh-CN" altLang="en-US" sz="2800" b="1" dirty="0">
              <a:effectLst/>
              <a:latin typeface="方正隶变_GBK" panose="02000000000000000000" charset="-122"/>
              <a:ea typeface="方正隶变_GBK" panose="02000000000000000000" charset="-122"/>
              <a:sym typeface="+mn-ea"/>
            </a:endParaRPr>
          </a:p>
          <a:p>
            <a:pPr algn="l"/>
            <a:r>
              <a:rPr lang="zh-CN" altLang="en-US" sz="2800" b="1" dirty="0">
                <a:effectLst/>
                <a:latin typeface="方正隶变_GBK" panose="02000000000000000000" charset="-122"/>
                <a:ea typeface="方正隶变_GBK" panose="02000000000000000000" charset="-122"/>
              </a:rPr>
              <a:t>   从问题定义，需求说明到验收测试计划这样</a:t>
            </a:r>
            <a:endParaRPr lang="zh-CN" altLang="en-US" sz="2800" b="1" dirty="0">
              <a:effectLst/>
              <a:latin typeface="方正隶变_GBK" panose="02000000000000000000" charset="-122"/>
              <a:ea typeface="方正隶变_GBK" panose="02000000000000000000" charset="-122"/>
            </a:endParaRPr>
          </a:p>
          <a:p>
            <a:pPr algn="l"/>
            <a:r>
              <a:rPr lang="zh-CN" altLang="en-US" sz="2800" b="1" dirty="0">
                <a:effectLst/>
                <a:latin typeface="方正隶变_GBK" panose="02000000000000000000" charset="-122"/>
                <a:ea typeface="方正隶变_GBK" panose="02000000000000000000" charset="-122"/>
              </a:rPr>
              <a:t>一系列和系统实现有关的文档</a:t>
            </a:r>
            <a:endParaRPr lang="zh-CN" altLang="en-US" sz="2800" b="1" dirty="0">
              <a:effectLst/>
              <a:latin typeface="方正隶变_GBK" panose="02000000000000000000" charset="-122"/>
              <a:ea typeface="方正隶变_GBK" panose="02000000000000000000" charset="-122"/>
            </a:endParaRPr>
          </a:p>
          <a:p>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71042" name="Rectangle 3"/>
          <p:cNvSpPr>
            <a:spLocks noGrp="1"/>
          </p:cNvSpPr>
          <p:nvPr/>
        </p:nvSpPr>
        <p:spPr>
          <a:xfrm>
            <a:off x="830263" y="692150"/>
            <a:ext cx="3309937" cy="5400675"/>
          </a:xfrm>
          <a:prstGeom prst="rect">
            <a:avLst/>
          </a:prstGeom>
          <a:noFill/>
          <a:ln>
            <a:noFill/>
          </a:ln>
          <a:effectLst/>
        </p:spPr>
        <p:txBody>
          <a:bodyPr vert="horz" wrap="square" lIns="91440" tIns="45720" rIns="91440" bIns="45720" numCol="1" anchor="t" anchorCtr="0" compatLnSpc="1"/>
          <a:lstStyle/>
          <a:p>
            <a:pPr eaLnBrk="1" hangingPunct="1">
              <a:lnSpc>
                <a:spcPct val="150000"/>
              </a:lnSpc>
              <a:spcBef>
                <a:spcPct val="0"/>
              </a:spcBef>
            </a:pPr>
            <a:r>
              <a:rPr lang="zh-CN" altLang="en-US" sz="4400" b="1" dirty="0">
                <a:effectLst/>
                <a:latin typeface="方正隶变_GBK" panose="02000000000000000000" charset="-122"/>
                <a:ea typeface="方正隶变_GBK" panose="02000000000000000000" charset="-122"/>
              </a:rPr>
              <a:t>8.4.2  文档</a:t>
            </a:r>
            <a:endParaRPr lang="zh-CN" altLang="en-US" sz="44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1.  用户文档</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1）功能描述；</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2）安装文档；</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3）使用手册；</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4）参考手册；</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5）操作员指南；</a:t>
            </a:r>
            <a:endParaRPr lang="zh-CN" altLang="en-US" sz="2800" b="1" dirty="0">
              <a:effectLst/>
              <a:latin typeface="方正隶变_GBK" panose="02000000000000000000" charset="-122"/>
              <a:ea typeface="方正隶变_GBK" panose="02000000000000000000" charset="-122"/>
            </a:endParaRPr>
          </a:p>
          <a:p>
            <a:pPr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2.  系统文档</a:t>
            </a:r>
            <a:endParaRPr lang="zh-CN" altLang="en-US" sz="2800" b="1" dirty="0">
              <a:effectLst/>
              <a:latin typeface="方正隶变_GBK" panose="02000000000000000000" charset="-122"/>
              <a:ea typeface="方正隶变_GBK" panose="02000000000000000000" charset="-122"/>
            </a:endParaRPr>
          </a:p>
        </p:txBody>
      </p:sp>
      <p:sp>
        <p:nvSpPr>
          <p:cNvPr id="715780" name="Rectangle 4"/>
          <p:cNvSpPr>
            <a:spLocks noChangeArrowheads="1"/>
          </p:cNvSpPr>
          <p:nvPr/>
        </p:nvSpPr>
        <p:spPr bwMode="auto">
          <a:xfrm>
            <a:off x="4859338" y="2205038"/>
            <a:ext cx="3097213" cy="2519363"/>
          </a:xfrm>
          <a:prstGeom prst="rect">
            <a:avLst/>
          </a:prstGeom>
          <a:noFill/>
          <a:ln w="25400">
            <a:solidFill>
              <a:srgbClr val="FFFF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marR="0" lvl="0" indent="-34290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en-US" altLang="zh-CN" sz="3200" b="1" i="0" u="none" strike="noStrike" kern="120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SVN </a:t>
            </a:r>
            <a:r>
              <a:rPr kumimoji="0" lang="zh-CN" altLang="en-US" sz="3200" b="1" i="0" u="none" strike="noStrike" kern="120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软件：</a:t>
            </a:r>
            <a:endParaRPr kumimoji="0" lang="zh-CN" altLang="en-US" sz="3200" b="1" i="0" u="none" strike="noStrike" kern="120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a:p>
            <a:pPr marL="342900" marR="0" lvl="0" indent="-342900" algn="l"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200" b="1" i="0" u="none" strike="noStrike" kern="120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配置修改记录、代码版本管理。</a:t>
            </a:r>
            <a:endParaRPr kumimoji="0" lang="zh-CN" altLang="en-US" sz="3200" b="1" i="0" u="none" strike="noStrike" kern="120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715780"/>
                                        </p:tgtEl>
                                        <p:attrNameLst>
                                          <p:attrName>style.visibility</p:attrName>
                                        </p:attrNameLst>
                                      </p:cBhvr>
                                      <p:to>
                                        <p:strVal val="visible"/>
                                      </p:to>
                                    </p:set>
                                    <p:anim calcmode="lin" valueType="num">
                                      <p:cBhvr additive="base">
                                        <p:cTn id="7" dur="500" fill="hold"/>
                                        <p:tgtEl>
                                          <p:spTgt spid="715780"/>
                                        </p:tgtEl>
                                        <p:attrNameLst>
                                          <p:attrName>ppt_x</p:attrName>
                                        </p:attrNameLst>
                                      </p:cBhvr>
                                      <p:tavLst>
                                        <p:tav tm="0">
                                          <p:val>
                                            <p:strVal val="1+#ppt_w/2"/>
                                          </p:val>
                                        </p:tav>
                                        <p:tav tm="100000">
                                          <p:val>
                                            <p:strVal val="#ppt_x"/>
                                          </p:val>
                                        </p:tav>
                                      </p:tavLst>
                                    </p:anim>
                                    <p:anim calcmode="lin" valueType="num">
                                      <p:cBhvr additive="base">
                                        <p:cTn id="8" dur="500" fill="hold"/>
                                        <p:tgtEl>
                                          <p:spTgt spid="71578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5780"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4</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72066" name="Rectangle 3"/>
          <p:cNvSpPr>
            <a:spLocks noGrp="1"/>
          </p:cNvSpPr>
          <p:nvPr/>
        </p:nvSpPr>
        <p:spPr>
          <a:xfrm>
            <a:off x="914400" y="1062038"/>
            <a:ext cx="7391400" cy="4454525"/>
          </a:xfrm>
          <a:prstGeom prst="rect">
            <a:avLst/>
          </a:prstGeom>
          <a:noFill/>
          <a:ln>
            <a:noFill/>
          </a:ln>
          <a:effectLst/>
        </p:spPr>
        <p:txBody>
          <a:bodyPr vert="horz" wrap="square" lIns="91440" tIns="45720" rIns="91440" bIns="45720" numCol="1" anchor="t" anchorCtr="0" compatLnSpc="1"/>
          <a:lstStyle/>
          <a:p>
            <a:pPr marL="0" indent="0" eaLnBrk="1" hangingPunct="1">
              <a:lnSpc>
                <a:spcPct val="150000"/>
              </a:lnSpc>
              <a:spcBef>
                <a:spcPct val="0"/>
              </a:spcBef>
            </a:pPr>
            <a:r>
              <a:rPr lang="zh-CN" altLang="en-US" sz="3600" b="1" dirty="0">
                <a:effectLst/>
                <a:latin typeface="方正隶变_GBK" panose="02000000000000000000" charset="-122"/>
                <a:ea typeface="方正隶变_GBK" panose="02000000000000000000" charset="-122"/>
              </a:rPr>
              <a:t>4.3  可维护性复审</a:t>
            </a:r>
            <a:endParaRPr lang="zh-CN" altLang="en-US" sz="3600" b="1" dirty="0">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    测试结束时进行正式的可维护性复审，称为配置复审，目的是：保证软件配置的所有成分是完整的、一致的和可理解的。</a:t>
            </a:r>
            <a:endParaRPr lang="zh-CN" altLang="en-US" sz="28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5</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785268" y="334846"/>
            <a:ext cx="17068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预防性维护</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77187" name="Rectangle 3"/>
          <p:cNvSpPr>
            <a:spLocks noGrp="1"/>
          </p:cNvSpPr>
          <p:nvPr/>
        </p:nvSpPr>
        <p:spPr>
          <a:xfrm>
            <a:off x="750888" y="1187450"/>
            <a:ext cx="7924800" cy="5410200"/>
          </a:xfrm>
          <a:prstGeom prst="rect">
            <a:avLst/>
          </a:prstGeom>
          <a:noFill/>
          <a:ln>
            <a:noFill/>
          </a:ln>
          <a:effectLst/>
        </p:spPr>
        <p:txBody>
          <a:bodyPr vert="horz" wrap="square" lIns="91440" tIns="45720" rIns="91440" bIns="45720" numCol="1" anchor="t" anchorCtr="0" compatLnSpc="1"/>
          <a:lstStyle/>
          <a:p>
            <a:pPr marL="762000" indent="-762000"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对旧程序维护的做法：</a:t>
            </a:r>
            <a:endParaRPr lang="zh-CN" altLang="en-US" sz="28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effectLst/>
                <a:latin typeface="方正隶变_GBK" panose="02000000000000000000" charset="-122"/>
                <a:ea typeface="方正隶变_GBK" panose="02000000000000000000" charset="-122"/>
              </a:rPr>
              <a:t>    1）反复多次做修改程序的尝试；</a:t>
            </a:r>
            <a:endParaRPr lang="zh-CN" altLang="en-US" sz="24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effectLst/>
                <a:latin typeface="方正隶变_GBK" panose="02000000000000000000" charset="-122"/>
                <a:ea typeface="方正隶变_GBK" panose="02000000000000000000" charset="-122"/>
              </a:rPr>
              <a:t>    2）先通过仔细分析程序，尽可能多地掌握程序内部工作细节，再有效地修改；</a:t>
            </a:r>
            <a:endParaRPr lang="zh-CN" altLang="en-US" sz="24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effectLst/>
                <a:latin typeface="方正隶变_GBK" panose="02000000000000000000" charset="-122"/>
                <a:ea typeface="方正隶变_GBK" panose="02000000000000000000" charset="-122"/>
              </a:rPr>
              <a:t>    3）用软件工程方法重新设计、编码和测试需要变更的软件部分；</a:t>
            </a:r>
            <a:endParaRPr lang="zh-CN" altLang="en-US" sz="24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effectLst/>
                <a:latin typeface="方正隶变_GBK" panose="02000000000000000000" charset="-122"/>
                <a:ea typeface="方正隶变_GBK" panose="02000000000000000000" charset="-122"/>
              </a:rPr>
              <a:t>    4）以软件工程方法为指导，对程序全部重新设计、编码和测试。</a:t>
            </a:r>
            <a:endParaRPr lang="zh-CN" altLang="en-US" sz="2400" b="1" dirty="0">
              <a:effectLst/>
              <a:latin typeface="方正隶变_GBK" panose="02000000000000000000" charset="-122"/>
              <a:ea typeface="方正隶变_GBK" panose="02000000000000000000" charset="-122"/>
            </a:endParaRPr>
          </a:p>
          <a:p>
            <a:pPr marL="762000" indent="-762000" eaLnBrk="1" hangingPunct="1">
              <a:lnSpc>
                <a:spcPct val="150000"/>
              </a:lnSpc>
              <a:spcBef>
                <a:spcPct val="0"/>
              </a:spcBef>
            </a:pPr>
            <a:r>
              <a:rPr lang="zh-CN" altLang="en-US" sz="2400" b="1" dirty="0">
                <a:solidFill>
                  <a:srgbClr val="FFFF00"/>
                </a:solidFill>
                <a:effectLst/>
                <a:latin typeface="方正隶变_GBK" panose="02000000000000000000" charset="-122"/>
                <a:ea typeface="方正隶变_GBK" panose="02000000000000000000" charset="-122"/>
              </a:rPr>
              <a:t>          </a:t>
            </a:r>
            <a:r>
              <a:rPr lang="zh-CN" altLang="en-US" sz="2400" b="1" dirty="0">
                <a:solidFill>
                  <a:srgbClr val="FF0000"/>
                </a:solidFill>
                <a:effectLst/>
                <a:latin typeface="方正隶变_GBK" panose="02000000000000000000" charset="-122"/>
                <a:ea typeface="方正隶变_GBK" panose="02000000000000000000" charset="-122"/>
              </a:rPr>
              <a:t>3）是局部再工程；4）是软件再工程 / 预防性维护</a:t>
            </a:r>
            <a:endParaRPr lang="zh-CN" altLang="en-US" sz="2400" b="1" dirty="0">
              <a:solidFill>
                <a:srgbClr val="FF0000"/>
              </a:solidFill>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5</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785268" y="334846"/>
            <a:ext cx="17068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预防性维护</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1131523" name="Rectangle 3"/>
          <p:cNvSpPr>
            <a:spLocks noGrp="1" noChangeArrowheads="1"/>
          </p:cNvSpPr>
          <p:nvPr/>
        </p:nvSpPr>
        <p:spPr>
          <a:xfrm>
            <a:off x="539750" y="1052513"/>
            <a:ext cx="7931150" cy="4968875"/>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901700" marR="0" lvl="0" indent="-901700" algn="l" defTabSz="914400" rtl="0" eaLnBrk="1" fontAlgn="base" latinLnBrk="0" hangingPunct="1">
              <a:lnSpc>
                <a:spcPct val="14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进行预防性维护的主要理由：</a:t>
            </a:r>
            <a:endPar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901700" marR="0" lvl="0" indent="-901700" algn="l" defTabSz="914400" rtl="0" eaLnBrk="1" fontAlgn="base" latinLnBrk="0" hangingPunct="1">
              <a:lnSpc>
                <a:spcPct val="14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1</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）对于旧系统而言，维护一行原代码的代价可能是最初开该行源代码代价的</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14</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40</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倍；</a:t>
            </a:r>
            <a:endPar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901700" marR="0" lvl="0" indent="-901700" algn="l" defTabSz="914400" rtl="0" eaLnBrk="1" fontAlgn="base" latinLnBrk="0" hangingPunct="1">
              <a:lnSpc>
                <a:spcPct val="14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2</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）重新设计软件体系结构（程序和数据结构）使用最新的设计理念，对将来的维护有较大帮助；</a:t>
            </a:r>
            <a:endPar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901700" marR="0" lvl="0" indent="-901700" algn="l" defTabSz="914400" rtl="0" eaLnBrk="1" fontAlgn="base" latinLnBrk="0" hangingPunct="1">
              <a:lnSpc>
                <a:spcPct val="140000"/>
              </a:lnSpc>
              <a:spcBef>
                <a:spcPct val="0"/>
              </a:spcBef>
              <a:spcAft>
                <a:spcPct val="0"/>
              </a:spcAft>
              <a:buClr>
                <a:schemeClr val="hlink"/>
              </a:buClr>
              <a:buSzPct val="80000"/>
              <a:buFont typeface="Wingdings" panose="05000000000000000000" pitchFamily="2" charset="2"/>
              <a:buNone/>
              <a:defRPr/>
            </a:pP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a:t>
            </a:r>
            <a:r>
              <a:rPr kumimoji="0" lang="en-US" altLang="zh-CN"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3</a:t>
            </a:r>
            <a:r>
              <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）原有旧系统可作为软件原型使用，能提高开发效率。</a:t>
            </a:r>
            <a:endParaRPr kumimoji="0" lang="zh-CN" altLang="en-US" sz="2800" b="1" i="0" u="none" strike="noStrike" kern="0" cap="none" spc="0" normalizeH="0" baseline="0" noProof="0" smtClean="0">
              <a:ln>
                <a:noFill/>
              </a:ln>
              <a:solidFill>
                <a:schemeClr val="tx1"/>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6</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软件再工程过程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grpSp>
        <p:nvGrpSpPr>
          <p:cNvPr id="479235" name="Group 33"/>
          <p:cNvGrpSpPr/>
          <p:nvPr/>
        </p:nvGrpSpPr>
        <p:grpSpPr>
          <a:xfrm>
            <a:off x="539750" y="1524000"/>
            <a:ext cx="4572000" cy="4589463"/>
            <a:chOff x="1392" y="960"/>
            <a:chExt cx="2880" cy="2891"/>
          </a:xfrm>
        </p:grpSpPr>
        <p:sp>
          <p:nvSpPr>
            <p:cNvPr id="479237" name="AutoShape 14"/>
            <p:cNvSpPr/>
            <p:nvPr/>
          </p:nvSpPr>
          <p:spPr>
            <a:xfrm>
              <a:off x="1392" y="960"/>
              <a:ext cx="2880" cy="2880"/>
            </a:xfrm>
            <a:custGeom>
              <a:avLst/>
              <a:gdLst>
                <a:gd name="txL" fmla="*/ 3165 w 21600"/>
                <a:gd name="txT" fmla="*/ 3165 h 21600"/>
                <a:gd name="txR" fmla="*/ 18435 w 21600"/>
                <a:gd name="txB" fmla="*/ 18435 h 21600"/>
              </a:gdLst>
              <a:ahLst/>
              <a:cxnLst>
                <a:cxn ang="0">
                  <a:pos x="1440" y="0"/>
                </a:cxn>
                <a:cxn ang="0">
                  <a:pos x="422" y="422"/>
                </a:cxn>
                <a:cxn ang="0">
                  <a:pos x="0" y="1440"/>
                </a:cxn>
                <a:cxn ang="0">
                  <a:pos x="422" y="2458"/>
                </a:cxn>
                <a:cxn ang="0">
                  <a:pos x="1440" y="2880"/>
                </a:cxn>
                <a:cxn ang="0">
                  <a:pos x="2458" y="2458"/>
                </a:cxn>
                <a:cxn ang="0">
                  <a:pos x="2880" y="1440"/>
                </a:cxn>
                <a:cxn ang="0">
                  <a:pos x="2458" y="422"/>
                </a:cxn>
              </a:cxnLst>
              <a:rect l="txL" t="txT" r="txR" b="txB"/>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333" y="10800"/>
                  </a:moveTo>
                  <a:cubicBezTo>
                    <a:pt x="5333" y="13819"/>
                    <a:pt x="7781" y="16267"/>
                    <a:pt x="10800" y="16267"/>
                  </a:cubicBezTo>
                  <a:cubicBezTo>
                    <a:pt x="13819" y="16267"/>
                    <a:pt x="16267" y="13819"/>
                    <a:pt x="16267" y="10800"/>
                  </a:cubicBezTo>
                  <a:cubicBezTo>
                    <a:pt x="16267" y="7781"/>
                    <a:pt x="13819" y="5333"/>
                    <a:pt x="10800" y="5333"/>
                  </a:cubicBezTo>
                  <a:cubicBezTo>
                    <a:pt x="7781" y="5333"/>
                    <a:pt x="5333" y="7781"/>
                    <a:pt x="5333" y="10800"/>
                  </a:cubicBezTo>
                  <a:close/>
                </a:path>
              </a:pathLst>
            </a:custGeom>
            <a:noFill/>
            <a:ln w="25400" cap="sq" cmpd="sng">
              <a:solidFill>
                <a:schemeClr val="tx1">
                  <a:alpha val="100000"/>
                </a:schemeClr>
              </a:solidFill>
              <a:prstDash val="solid"/>
              <a:round/>
              <a:headEnd type="none" w="sm" len="sm"/>
              <a:tailEnd type="none" w="sm" len="sm"/>
            </a:ln>
          </p:spPr>
          <p:txBody>
            <a:bodyPr/>
            <a:p>
              <a:endParaRPr lang="zh-CN" altLang="en-US">
                <a:latin typeface="方正隶变_GBK" panose="02000000000000000000" charset="-122"/>
                <a:ea typeface="方正隶变_GBK" panose="02000000000000000000" charset="-122"/>
              </a:endParaRPr>
            </a:p>
          </p:txBody>
        </p:sp>
        <p:sp>
          <p:nvSpPr>
            <p:cNvPr id="479238" name="Line 15"/>
            <p:cNvSpPr/>
            <p:nvPr/>
          </p:nvSpPr>
          <p:spPr>
            <a:xfrm flipH="1">
              <a:off x="1662" y="2688"/>
              <a:ext cx="114" cy="546"/>
            </a:xfrm>
            <a:prstGeom prst="line">
              <a:avLst/>
            </a:prstGeom>
            <a:ln w="25400" cap="sq" cmpd="sng">
              <a:solidFill>
                <a:schemeClr val="tx1"/>
              </a:solidFill>
              <a:prstDash val="solid"/>
              <a:headEnd type="none" w="sm" len="sm"/>
              <a:tailEnd type="none" w="sm" len="sm"/>
            </a:ln>
          </p:spPr>
        </p:sp>
        <p:sp>
          <p:nvSpPr>
            <p:cNvPr id="479239" name="Line 16"/>
            <p:cNvSpPr/>
            <p:nvPr/>
          </p:nvSpPr>
          <p:spPr>
            <a:xfrm>
              <a:off x="1776" y="2688"/>
              <a:ext cx="480" cy="144"/>
            </a:xfrm>
            <a:prstGeom prst="line">
              <a:avLst/>
            </a:prstGeom>
            <a:ln w="25400" cap="sq" cmpd="sng">
              <a:solidFill>
                <a:schemeClr val="tx1"/>
              </a:solidFill>
              <a:prstDash val="solid"/>
              <a:headEnd type="none" w="sm" len="sm"/>
              <a:tailEnd type="none" w="sm" len="sm"/>
            </a:ln>
          </p:spPr>
        </p:sp>
        <p:sp>
          <p:nvSpPr>
            <p:cNvPr id="479240" name="Line 17"/>
            <p:cNvSpPr/>
            <p:nvPr/>
          </p:nvSpPr>
          <p:spPr>
            <a:xfrm flipH="1">
              <a:off x="1542" y="1584"/>
              <a:ext cx="570" cy="185"/>
            </a:xfrm>
            <a:prstGeom prst="line">
              <a:avLst/>
            </a:prstGeom>
            <a:ln w="25400" cap="sq" cmpd="sng">
              <a:solidFill>
                <a:schemeClr val="tx1"/>
              </a:solidFill>
              <a:prstDash val="solid"/>
              <a:headEnd type="none" w="sm" len="sm"/>
              <a:tailEnd type="none" w="sm" len="sm"/>
            </a:ln>
          </p:spPr>
        </p:sp>
        <p:sp>
          <p:nvSpPr>
            <p:cNvPr id="479241" name="Line 18"/>
            <p:cNvSpPr/>
            <p:nvPr/>
          </p:nvSpPr>
          <p:spPr>
            <a:xfrm>
              <a:off x="2112" y="1584"/>
              <a:ext cx="69" cy="481"/>
            </a:xfrm>
            <a:prstGeom prst="line">
              <a:avLst/>
            </a:prstGeom>
            <a:ln w="25400" cap="sq" cmpd="sng">
              <a:solidFill>
                <a:schemeClr val="tx1"/>
              </a:solidFill>
              <a:prstDash val="solid"/>
              <a:headEnd type="none" w="sm" len="sm"/>
              <a:tailEnd type="none" w="sm" len="sm"/>
            </a:ln>
          </p:spPr>
        </p:sp>
        <p:sp>
          <p:nvSpPr>
            <p:cNvPr id="479242" name="Line 19"/>
            <p:cNvSpPr/>
            <p:nvPr/>
          </p:nvSpPr>
          <p:spPr>
            <a:xfrm flipH="1" flipV="1">
              <a:off x="2789" y="971"/>
              <a:ext cx="331" cy="373"/>
            </a:xfrm>
            <a:prstGeom prst="line">
              <a:avLst/>
            </a:prstGeom>
            <a:ln w="25400" cap="sq" cmpd="sng">
              <a:solidFill>
                <a:schemeClr val="tx1"/>
              </a:solidFill>
              <a:prstDash val="solid"/>
              <a:headEnd type="none" w="sm" len="sm"/>
              <a:tailEnd type="none" w="sm" len="sm"/>
            </a:ln>
          </p:spPr>
        </p:sp>
        <p:sp>
          <p:nvSpPr>
            <p:cNvPr id="479243" name="Line 20"/>
            <p:cNvSpPr/>
            <p:nvPr/>
          </p:nvSpPr>
          <p:spPr>
            <a:xfrm flipH="1">
              <a:off x="2789" y="1344"/>
              <a:ext cx="331" cy="326"/>
            </a:xfrm>
            <a:prstGeom prst="line">
              <a:avLst/>
            </a:prstGeom>
            <a:ln w="25400" cap="sq" cmpd="sng">
              <a:solidFill>
                <a:schemeClr val="tx1"/>
              </a:solidFill>
              <a:prstDash val="solid"/>
              <a:headEnd type="none" w="sm" len="sm"/>
              <a:tailEnd type="none" w="sm" len="sm"/>
            </a:ln>
          </p:spPr>
        </p:sp>
        <p:sp>
          <p:nvSpPr>
            <p:cNvPr id="479244" name="Line 21"/>
            <p:cNvSpPr/>
            <p:nvPr/>
          </p:nvSpPr>
          <p:spPr>
            <a:xfrm flipV="1">
              <a:off x="2510" y="3135"/>
              <a:ext cx="354" cy="305"/>
            </a:xfrm>
            <a:prstGeom prst="line">
              <a:avLst/>
            </a:prstGeom>
            <a:ln w="25400" cap="sq" cmpd="sng">
              <a:solidFill>
                <a:schemeClr val="tx1"/>
              </a:solidFill>
              <a:prstDash val="solid"/>
              <a:headEnd type="none" w="sm" len="sm"/>
              <a:tailEnd type="none" w="sm" len="sm"/>
            </a:ln>
          </p:spPr>
        </p:sp>
        <p:sp>
          <p:nvSpPr>
            <p:cNvPr id="479245" name="Line 22"/>
            <p:cNvSpPr/>
            <p:nvPr/>
          </p:nvSpPr>
          <p:spPr>
            <a:xfrm>
              <a:off x="2496" y="3456"/>
              <a:ext cx="359" cy="395"/>
            </a:xfrm>
            <a:prstGeom prst="line">
              <a:avLst/>
            </a:prstGeom>
            <a:ln w="25400" cap="sq" cmpd="sng">
              <a:solidFill>
                <a:schemeClr val="tx1"/>
              </a:solidFill>
              <a:prstDash val="solid"/>
              <a:headEnd type="none" w="sm" len="sm"/>
              <a:tailEnd type="none" w="sm" len="sm"/>
            </a:ln>
          </p:spPr>
        </p:sp>
        <p:sp>
          <p:nvSpPr>
            <p:cNvPr id="479246" name="Line 23"/>
            <p:cNvSpPr/>
            <p:nvPr/>
          </p:nvSpPr>
          <p:spPr>
            <a:xfrm flipH="1" flipV="1">
              <a:off x="3522" y="2650"/>
              <a:ext cx="126" cy="470"/>
            </a:xfrm>
            <a:prstGeom prst="line">
              <a:avLst/>
            </a:prstGeom>
            <a:ln w="25400" cap="sq" cmpd="sng">
              <a:solidFill>
                <a:schemeClr val="tx1"/>
              </a:solidFill>
              <a:prstDash val="solid"/>
              <a:headEnd type="none" w="sm" len="sm"/>
              <a:tailEnd type="none" w="sm" len="sm"/>
            </a:ln>
          </p:spPr>
        </p:sp>
        <p:sp>
          <p:nvSpPr>
            <p:cNvPr id="479247" name="Line 24"/>
            <p:cNvSpPr/>
            <p:nvPr/>
          </p:nvSpPr>
          <p:spPr>
            <a:xfrm flipV="1">
              <a:off x="3648" y="2839"/>
              <a:ext cx="540" cy="281"/>
            </a:xfrm>
            <a:prstGeom prst="line">
              <a:avLst/>
            </a:prstGeom>
            <a:ln w="25400" cap="sq" cmpd="sng">
              <a:solidFill>
                <a:schemeClr val="tx1"/>
              </a:solidFill>
              <a:prstDash val="solid"/>
              <a:headEnd type="none" w="sm" len="sm"/>
              <a:tailEnd type="none" w="sm" len="sm"/>
            </a:ln>
          </p:spPr>
        </p:sp>
        <p:sp>
          <p:nvSpPr>
            <p:cNvPr id="479248" name="Line 25"/>
            <p:cNvSpPr/>
            <p:nvPr/>
          </p:nvSpPr>
          <p:spPr>
            <a:xfrm flipV="1">
              <a:off x="3888" y="1629"/>
              <a:ext cx="152" cy="435"/>
            </a:xfrm>
            <a:prstGeom prst="line">
              <a:avLst/>
            </a:prstGeom>
            <a:ln w="25400" cap="sq" cmpd="sng">
              <a:solidFill>
                <a:schemeClr val="tx1"/>
              </a:solidFill>
              <a:prstDash val="solid"/>
              <a:headEnd type="none" w="sm" len="sm"/>
              <a:tailEnd type="none" w="sm" len="sm"/>
            </a:ln>
          </p:spPr>
        </p:sp>
        <p:sp>
          <p:nvSpPr>
            <p:cNvPr id="479249" name="Line 26"/>
            <p:cNvSpPr/>
            <p:nvPr/>
          </p:nvSpPr>
          <p:spPr>
            <a:xfrm flipH="1" flipV="1">
              <a:off x="3398" y="1942"/>
              <a:ext cx="490" cy="122"/>
            </a:xfrm>
            <a:prstGeom prst="line">
              <a:avLst/>
            </a:prstGeom>
            <a:ln w="25400" cap="sq" cmpd="sng">
              <a:solidFill>
                <a:schemeClr val="tx1"/>
              </a:solidFill>
              <a:prstDash val="solid"/>
              <a:headEnd type="none" w="sm" len="sm"/>
              <a:tailEnd type="none" w="sm" len="sm"/>
            </a:ln>
          </p:spPr>
        </p:sp>
        <p:sp>
          <p:nvSpPr>
            <p:cNvPr id="479250" name="Text Box 27"/>
            <p:cNvSpPr txBox="1"/>
            <p:nvPr/>
          </p:nvSpPr>
          <p:spPr>
            <a:xfrm>
              <a:off x="2256" y="1104"/>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正向工程</a:t>
              </a:r>
              <a:endParaRPr lang="zh-CN" altLang="en-US" sz="2400" b="1" dirty="0">
                <a:latin typeface="方正隶变_GBK" panose="02000000000000000000" charset="-122"/>
                <a:ea typeface="方正隶变_GBK" panose="02000000000000000000" charset="-122"/>
              </a:endParaRPr>
            </a:p>
          </p:txBody>
        </p:sp>
        <p:sp>
          <p:nvSpPr>
            <p:cNvPr id="479251" name="Text Box 28"/>
            <p:cNvSpPr txBox="1"/>
            <p:nvPr/>
          </p:nvSpPr>
          <p:spPr>
            <a:xfrm>
              <a:off x="3216" y="1152"/>
              <a:ext cx="576" cy="74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库存目录分析</a:t>
              </a:r>
              <a:endParaRPr lang="zh-CN" altLang="en-US" sz="2400" b="1" dirty="0">
                <a:latin typeface="方正隶变_GBK" panose="02000000000000000000" charset="-122"/>
                <a:ea typeface="方正隶变_GBK" panose="02000000000000000000" charset="-122"/>
              </a:endParaRPr>
            </a:p>
          </p:txBody>
        </p:sp>
        <p:sp>
          <p:nvSpPr>
            <p:cNvPr id="479252" name="Text Box 29"/>
            <p:cNvSpPr txBox="1"/>
            <p:nvPr/>
          </p:nvSpPr>
          <p:spPr>
            <a:xfrm>
              <a:off x="3600" y="2160"/>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文档重构</a:t>
              </a:r>
              <a:endParaRPr lang="zh-CN" altLang="en-US" sz="2400" b="1" dirty="0">
                <a:latin typeface="方正隶变_GBK" panose="02000000000000000000" charset="-122"/>
                <a:ea typeface="方正隶变_GBK" panose="02000000000000000000" charset="-122"/>
              </a:endParaRPr>
            </a:p>
          </p:txBody>
        </p:sp>
        <p:sp>
          <p:nvSpPr>
            <p:cNvPr id="479253" name="Text Box 30"/>
            <p:cNvSpPr txBox="1"/>
            <p:nvPr/>
          </p:nvSpPr>
          <p:spPr>
            <a:xfrm>
              <a:off x="2928" y="3120"/>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逆向工程</a:t>
              </a:r>
              <a:endParaRPr lang="zh-CN" altLang="en-US" sz="2400" b="1" dirty="0">
                <a:latin typeface="方正隶变_GBK" panose="02000000000000000000" charset="-122"/>
                <a:ea typeface="方正隶变_GBK" panose="02000000000000000000" charset="-122"/>
              </a:endParaRPr>
            </a:p>
          </p:txBody>
        </p:sp>
        <p:sp>
          <p:nvSpPr>
            <p:cNvPr id="479254" name="Text Box 31"/>
            <p:cNvSpPr txBox="1"/>
            <p:nvPr/>
          </p:nvSpPr>
          <p:spPr>
            <a:xfrm>
              <a:off x="1872" y="2976"/>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代码重构</a:t>
              </a:r>
              <a:endParaRPr lang="zh-CN" altLang="en-US" sz="2400" b="1" dirty="0">
                <a:latin typeface="方正隶变_GBK" panose="02000000000000000000" charset="-122"/>
                <a:ea typeface="方正隶变_GBK" panose="02000000000000000000" charset="-122"/>
              </a:endParaRPr>
            </a:p>
          </p:txBody>
        </p:sp>
        <p:sp>
          <p:nvSpPr>
            <p:cNvPr id="479255" name="Text Box 32"/>
            <p:cNvSpPr txBox="1"/>
            <p:nvPr/>
          </p:nvSpPr>
          <p:spPr>
            <a:xfrm>
              <a:off x="1488" y="1968"/>
              <a:ext cx="576" cy="518"/>
            </a:xfrm>
            <a:prstGeom prst="rect">
              <a:avLst/>
            </a:prstGeom>
            <a:noFill/>
            <a:ln w="12700">
              <a:noFill/>
            </a:ln>
          </p:spPr>
          <p:txBody>
            <a:bodyPr>
              <a:spAutoFit/>
            </a:bodyPr>
            <a:p>
              <a:pPr>
                <a:spcBef>
                  <a:spcPct val="50000"/>
                </a:spcBef>
              </a:pPr>
              <a:r>
                <a:rPr lang="zh-CN" altLang="en-US" sz="2400" b="1" dirty="0">
                  <a:latin typeface="方正隶变_GBK" panose="02000000000000000000" charset="-122"/>
                  <a:ea typeface="方正隶变_GBK" panose="02000000000000000000" charset="-122"/>
                </a:rPr>
                <a:t>数据重构</a:t>
              </a:r>
              <a:endParaRPr lang="zh-CN" altLang="en-US" sz="2400" b="1" dirty="0">
                <a:latin typeface="方正隶变_GBK" panose="02000000000000000000" charset="-122"/>
                <a:ea typeface="方正隶变_GBK" panose="02000000000000000000" charset="-122"/>
              </a:endParaRPr>
            </a:p>
          </p:txBody>
        </p:sp>
      </p:grpSp>
      <p:sp>
        <p:nvSpPr>
          <p:cNvPr id="479236" name="Text Box 34"/>
          <p:cNvSpPr txBox="1"/>
          <p:nvPr/>
        </p:nvSpPr>
        <p:spPr>
          <a:xfrm>
            <a:off x="5580063" y="1125538"/>
            <a:ext cx="2881312" cy="4795837"/>
          </a:xfrm>
          <a:prstGeom prst="rect">
            <a:avLst/>
          </a:prstGeom>
          <a:noFill/>
          <a:ln w="12700">
            <a:noFill/>
          </a:ln>
        </p:spPr>
        <p:txBody>
          <a:bodyPr>
            <a:spAutoFit/>
          </a:bodyPr>
          <a:p>
            <a:pPr algn="just">
              <a:lnSpc>
                <a:spcPct val="150000"/>
              </a:lnSpc>
              <a:spcBef>
                <a:spcPct val="50000"/>
              </a:spcBef>
              <a:buClr>
                <a:schemeClr val="tx2"/>
              </a:buClr>
              <a:buSzPct val="75000"/>
              <a:buFont typeface="Wingdings" panose="05000000000000000000" pitchFamily="2" charset="2"/>
              <a:buNone/>
            </a:pPr>
            <a:r>
              <a:rPr lang="zh-CN" altLang="en-US" sz="2800" b="1" dirty="0">
                <a:latin typeface="方正隶变_GBK" panose="02000000000000000000" charset="-122"/>
                <a:ea typeface="方正隶变_GBK" panose="02000000000000000000" charset="-122"/>
              </a:rPr>
              <a:t>    活动以线性顺序发生，但并非总是这样。</a:t>
            </a:r>
            <a:endParaRPr lang="zh-CN" altLang="en-US" sz="2800" b="1" dirty="0">
              <a:latin typeface="方正隶变_GBK" panose="02000000000000000000" charset="-122"/>
              <a:ea typeface="方正隶变_GBK" panose="02000000000000000000" charset="-122"/>
            </a:endParaRPr>
          </a:p>
          <a:p>
            <a:pPr algn="just">
              <a:lnSpc>
                <a:spcPct val="150000"/>
              </a:lnSpc>
              <a:spcBef>
                <a:spcPct val="50000"/>
              </a:spcBef>
              <a:buClr>
                <a:schemeClr val="tx2"/>
              </a:buClr>
              <a:buSzPct val="75000"/>
              <a:buFont typeface="Wingdings" panose="05000000000000000000" pitchFamily="2" charset="2"/>
              <a:buNone/>
            </a:pPr>
            <a:r>
              <a:rPr lang="zh-CN" altLang="en-US" sz="2800" b="1" dirty="0">
                <a:latin typeface="方正隶变_GBK" panose="02000000000000000000" charset="-122"/>
                <a:ea typeface="方正隶变_GBK" panose="02000000000000000000" charset="-122"/>
              </a:rPr>
              <a:t>    对于任意一个特定循环，可在完成任意一个活动后终止。</a:t>
            </a:r>
            <a:endParaRPr lang="zh-CN" altLang="en-US" sz="28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6</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软件再工程过程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80258" name="Rectangle 3"/>
          <p:cNvSpPr>
            <a:spLocks noGrp="1"/>
          </p:cNvSpPr>
          <p:nvPr/>
        </p:nvSpPr>
        <p:spPr>
          <a:xfrm>
            <a:off x="701993" y="1002348"/>
            <a:ext cx="7991475" cy="5759450"/>
          </a:xfrm>
          <a:prstGeom prst="rect">
            <a:avLst/>
          </a:prstGeom>
          <a:noFill/>
          <a:ln>
            <a:noFill/>
          </a:ln>
          <a:effectLst/>
        </p:spPr>
        <p:txBody>
          <a:bodyPr vert="horz" wrap="square" lIns="0" tIns="45720" rIns="0" bIns="45720" numCol="1" anchor="t" anchorCtr="0" compatLnSpc="1"/>
          <a:lstStyle/>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该模型定义的6类活动：</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1.  库存目录分析；</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包含每个应用系统的信息，如：名称、构建日期、修改次数、过去</a:t>
            </a:r>
            <a:r>
              <a:rPr lang="en-US" altLang="zh-CN" sz="2400" b="1" dirty="0">
                <a:effectLst/>
                <a:latin typeface="方正隶变_GBK" panose="02000000000000000000" charset="-122"/>
                <a:ea typeface="方正隶变_GBK" panose="02000000000000000000" charset="-122"/>
              </a:rPr>
              <a:t>18</a:t>
            </a:r>
            <a:r>
              <a:rPr lang="zh-CN" altLang="en-US" sz="2400" b="1" dirty="0">
                <a:effectLst/>
                <a:latin typeface="方正隶变_GBK" panose="02000000000000000000" charset="-122"/>
                <a:ea typeface="方正隶变_GBK" panose="02000000000000000000" charset="-122"/>
              </a:rPr>
              <a:t>个月报告的错误、用户数量、文档质量、预期寿命，等。从中选出再工程的候选者。</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b="1" dirty="0">
                <a:effectLst/>
                <a:latin typeface="方正隶变_GBK" panose="02000000000000000000" charset="-122"/>
                <a:ea typeface="方正隶变_GBK" panose="02000000000000000000" charset="-122"/>
              </a:rPr>
              <a:t> </a:t>
            </a:r>
            <a:r>
              <a:rPr lang="zh-CN" altLang="en-US" sz="2400" b="1" dirty="0">
                <a:effectLst/>
                <a:latin typeface="方正隶变_GBK" panose="02000000000000000000" charset="-122"/>
                <a:ea typeface="方正隶变_GBK" panose="02000000000000000000" charset="-122"/>
              </a:rPr>
              <a:t>   2.  文档重构；</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a:t>
            </a:r>
            <a:r>
              <a:rPr lang="en-US" altLang="zh-CN" sz="2400" b="1" dirty="0">
                <a:effectLst/>
                <a:latin typeface="方正隶变_GBK" panose="02000000000000000000" charset="-122"/>
                <a:ea typeface="方正隶变_GBK" panose="02000000000000000000" charset="-122"/>
              </a:rPr>
              <a:t>1</a:t>
            </a:r>
            <a:r>
              <a:rPr lang="zh-CN" altLang="en-US" sz="2400" b="1" dirty="0">
                <a:effectLst/>
                <a:latin typeface="方正隶变_GBK" panose="02000000000000000000" charset="-122"/>
                <a:ea typeface="方正隶变_GBK" panose="02000000000000000000" charset="-122"/>
              </a:rPr>
              <a:t>）如果一个程序走向生命终点，不再经历变化，则保持现状；（</a:t>
            </a:r>
            <a:r>
              <a:rPr lang="en-US" altLang="zh-CN" sz="2400" b="1" dirty="0">
                <a:effectLst/>
                <a:latin typeface="方正隶变_GBK" panose="02000000000000000000" charset="-122"/>
                <a:ea typeface="方正隶变_GBK" panose="02000000000000000000" charset="-122"/>
              </a:rPr>
              <a:t>2</a:t>
            </a:r>
            <a:r>
              <a:rPr lang="zh-CN" altLang="en-US" sz="2400" b="1" dirty="0">
                <a:effectLst/>
                <a:latin typeface="方正隶变_GBK" panose="02000000000000000000" charset="-122"/>
                <a:ea typeface="方正隶变_GBK" panose="02000000000000000000" charset="-122"/>
              </a:rPr>
              <a:t>）重构只针对当前正在修改的软件部分。</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sz="2400" b="1" dirty="0">
                <a:effectLst/>
                <a:latin typeface="方正隶变_GBK" panose="02000000000000000000" charset="-122"/>
                <a:ea typeface="方正隶变_GBK" panose="02000000000000000000" charset="-122"/>
              </a:rPr>
              <a:t>    3.  逆向工程；</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20000"/>
              </a:lnSpc>
              <a:spcBef>
                <a:spcPct val="0"/>
              </a:spcBef>
            </a:pPr>
            <a:r>
              <a:rPr lang="zh-CN" altLang="en-US" b="1" dirty="0">
                <a:effectLst/>
                <a:latin typeface="方正隶变_GBK" panose="02000000000000000000" charset="-122"/>
                <a:ea typeface="方正隶变_GBK" panose="02000000000000000000" charset="-122"/>
              </a:rPr>
              <a:t>    </a:t>
            </a:r>
            <a:r>
              <a:rPr lang="zh-CN" altLang="en-US" sz="2400" b="1" dirty="0">
                <a:effectLst/>
                <a:latin typeface="方正隶变_GBK" panose="02000000000000000000" charset="-122"/>
                <a:ea typeface="方正隶变_GBK" panose="02000000000000000000" charset="-122"/>
              </a:rPr>
              <a:t>逆向工程是一个恢复设计结果的过程，从程序代码中抽取数据结构、体系结构和处理过程的设计信息。</a:t>
            </a:r>
            <a:endParaRPr lang="zh-CN" altLang="en-US" sz="24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sz="2800" dirty="0">
                <a:solidFill>
                  <a:schemeClr val="bg1"/>
                </a:solidFill>
                <a:latin typeface="微软雅黑" panose="020B0503020204020204" pitchFamily="34" charset="-122"/>
                <a:ea typeface="微软雅黑" panose="020B0503020204020204" pitchFamily="34" charset="-122"/>
              </a:rPr>
              <a:t>6</a:t>
            </a:r>
            <a:endParaRPr 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软件再工程过程</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81282" name="Rectangle 4"/>
          <p:cNvSpPr>
            <a:spLocks noGrp="1"/>
          </p:cNvSpPr>
          <p:nvPr/>
        </p:nvSpPr>
        <p:spPr>
          <a:xfrm>
            <a:off x="685800" y="792163"/>
            <a:ext cx="7772400" cy="6021387"/>
          </a:xfrm>
          <a:prstGeom prst="rect">
            <a:avLst/>
          </a:prstGeom>
          <a:noFill/>
          <a:ln w="12700">
            <a:noFill/>
          </a:ln>
          <a:effectLst/>
        </p:spPr>
        <p:txBody>
          <a:bodyPr vert="horz" wrap="square" lIns="91440" tIns="45720" rIns="91440" bIns="45720" numCol="1" anchor="t" anchorCtr="0" compatLnSpc="1"/>
          <a:lstStyle/>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4.  代码重构；</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        分析源代码，标注出与结构化程序设计概念不符的部分，重构它的代码，测试重构代码并更新代码。</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5.  数据重构；</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      当数据结构较差时，进行再工程。如以文件方式保存数据变为以数据库方式存储。</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6.  正向工程。</a:t>
            </a:r>
            <a:endParaRPr lang="zh-CN" altLang="en-US" sz="2400" b="1" dirty="0">
              <a:effectLst/>
              <a:latin typeface="方正隶变_GBK" panose="02000000000000000000" charset="-122"/>
              <a:ea typeface="方正隶变_GBK" panose="02000000000000000000" charset="-122"/>
            </a:endParaRPr>
          </a:p>
          <a:p>
            <a:pPr marL="0" indent="0" eaLnBrk="1" hangingPunct="1">
              <a:lnSpc>
                <a:spcPct val="140000"/>
              </a:lnSpc>
              <a:spcBef>
                <a:spcPct val="0"/>
              </a:spcBef>
            </a:pPr>
            <a:r>
              <a:rPr lang="zh-CN" altLang="en-US" sz="2400" b="1" dirty="0">
                <a:effectLst/>
                <a:latin typeface="方正隶变_GBK" panose="02000000000000000000" charset="-122"/>
                <a:ea typeface="方正隶变_GBK" panose="02000000000000000000" charset="-122"/>
              </a:rPr>
              <a:t>      也称革新或改造，即应用软件工程的原理、概念、技术和方法来重新开发现有系统。</a:t>
            </a:r>
            <a:endParaRPr lang="zh-CN" altLang="en-US" sz="24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09D">
                <a:alpha val="3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8" name="任意多边形 647"/>
          <p:cNvSpPr/>
          <p:nvPr/>
        </p:nvSpPr>
        <p:spPr>
          <a:xfrm flipV="1">
            <a:off x="6694090" y="5624908"/>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960887"/>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0" y="411510"/>
            <a:ext cx="539750" cy="576064"/>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p:nvPr/>
        </p:nvCxnSpPr>
        <p:spPr>
          <a:xfrm>
            <a:off x="600710" y="411510"/>
            <a:ext cx="0" cy="576064"/>
          </a:xfrm>
          <a:prstGeom prst="line">
            <a:avLst/>
          </a:prstGeom>
          <a:ln w="28575">
            <a:solidFill>
              <a:srgbClr val="346182"/>
            </a:solidFill>
          </a:ln>
        </p:spPr>
        <p:style>
          <a:lnRef idx="1">
            <a:schemeClr val="accent1"/>
          </a:lnRef>
          <a:fillRef idx="0">
            <a:schemeClr val="accent1"/>
          </a:fillRef>
          <a:effectRef idx="0">
            <a:schemeClr val="accent1"/>
          </a:effectRef>
          <a:fontRef idx="minor">
            <a:schemeClr val="tx1"/>
          </a:fontRef>
        </p:style>
      </p:cxnSp>
      <p:sp>
        <p:nvSpPr>
          <p:cNvPr id="46" name="TextBox 7"/>
          <p:cNvSpPr txBox="1"/>
          <p:nvPr/>
        </p:nvSpPr>
        <p:spPr>
          <a:xfrm>
            <a:off x="661670" y="345599"/>
            <a:ext cx="1409581" cy="707886"/>
          </a:xfrm>
          <a:prstGeom prst="rect">
            <a:avLst/>
          </a:prstGeom>
          <a:noFill/>
        </p:spPr>
        <p:txBody>
          <a:bodyPr wrap="square" rtlCol="0" anchor="ctr">
            <a:spAutoFit/>
          </a:bodyPr>
          <a:lstStyle/>
          <a:p>
            <a:r>
              <a:rPr lang="zh-CN" altLang="en-US" sz="4000" b="1" dirty="0" smtClean="0">
                <a:solidFill>
                  <a:srgbClr val="346182"/>
                </a:solidFill>
                <a:latin typeface="微软雅黑" panose="020B0503020204020204" pitchFamily="34" charset="-122"/>
                <a:ea typeface="微软雅黑" panose="020B0503020204020204" pitchFamily="34" charset="-122"/>
              </a:rPr>
              <a:t>目 录</a:t>
            </a:r>
            <a:endParaRPr lang="zh-CN" altLang="en-US" sz="4000" b="1" dirty="0">
              <a:solidFill>
                <a:srgbClr val="346182"/>
              </a:solidFill>
              <a:latin typeface="微软雅黑" panose="020B0503020204020204" pitchFamily="34" charset="-122"/>
              <a:ea typeface="微软雅黑" panose="020B0503020204020204" pitchFamily="34" charset="-122"/>
            </a:endParaRPr>
          </a:p>
        </p:txBody>
      </p:sp>
      <p:sp>
        <p:nvSpPr>
          <p:cNvPr id="47" name="TextBox 8"/>
          <p:cNvSpPr txBox="1"/>
          <p:nvPr/>
        </p:nvSpPr>
        <p:spPr>
          <a:xfrm>
            <a:off x="2071250" y="574322"/>
            <a:ext cx="2284725" cy="461665"/>
          </a:xfrm>
          <a:prstGeom prst="rect">
            <a:avLst/>
          </a:prstGeom>
          <a:noFill/>
        </p:spPr>
        <p:txBody>
          <a:bodyPr wrap="square" rtlCol="0">
            <a:spAutoFit/>
          </a:bodyPr>
          <a:lstStyle/>
          <a:p>
            <a:r>
              <a:rPr lang="en-US" altLang="zh-CN" sz="2400" dirty="0" smtClean="0">
                <a:solidFill>
                  <a:schemeClr val="tx1">
                    <a:lumMod val="50000"/>
                    <a:lumOff val="50000"/>
                  </a:schemeClr>
                </a:solidFill>
                <a:latin typeface="Arial" panose="020B0604020202020204" pitchFamily="34" charset="0"/>
                <a:cs typeface="Arial" panose="020B0604020202020204" pitchFamily="34" charset="0"/>
              </a:rPr>
              <a:t>CONTENTS</a:t>
            </a:r>
            <a:endParaRPr lang="zh-CN" altLang="en-US" sz="2400" dirty="0">
              <a:solidFill>
                <a:schemeClr val="tx1">
                  <a:lumMod val="50000"/>
                  <a:lumOff val="50000"/>
                </a:schemeClr>
              </a:solidFill>
              <a:latin typeface="Arial" panose="020B0604020202020204" pitchFamily="34" charset="0"/>
              <a:cs typeface="Arial" panose="020B0604020202020204" pitchFamily="34" charset="0"/>
            </a:endParaRPr>
          </a:p>
        </p:txBody>
      </p:sp>
      <p:sp>
        <p:nvSpPr>
          <p:cNvPr id="63" name="任意多边形 62"/>
          <p:cNvSpPr/>
          <p:nvPr/>
        </p:nvSpPr>
        <p:spPr>
          <a:xfrm flipH="1" flipV="1">
            <a:off x="4325466" y="50297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2070474" y="2236007"/>
            <a:ext cx="6332495" cy="523220"/>
            <a:chOff x="2929753" y="1756083"/>
            <a:chExt cx="6332495" cy="523220"/>
          </a:xfrm>
        </p:grpSpPr>
        <p:cxnSp>
          <p:nvCxnSpPr>
            <p:cNvPr id="6" name="直接连接符 5"/>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2929753" y="1756083"/>
              <a:ext cx="590550" cy="523220"/>
              <a:chOff x="2929753" y="1794183"/>
              <a:chExt cx="590550" cy="523220"/>
            </a:xfrm>
          </p:grpSpPr>
          <p:sp>
            <p:nvSpPr>
              <p:cNvPr id="3" name="平行四边形 2"/>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14" name="文本框 13"/>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2</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grpSp>
        <p:nvGrpSpPr>
          <p:cNvPr id="75" name="组合 74"/>
          <p:cNvGrpSpPr/>
          <p:nvPr/>
        </p:nvGrpSpPr>
        <p:grpSpPr>
          <a:xfrm>
            <a:off x="2081698" y="3053984"/>
            <a:ext cx="6340587" cy="523220"/>
            <a:chOff x="2929753" y="1756083"/>
            <a:chExt cx="6340587" cy="523220"/>
          </a:xfrm>
        </p:grpSpPr>
        <p:cxnSp>
          <p:nvCxnSpPr>
            <p:cNvPr id="77" name="直接连接符 76"/>
            <p:cNvCxnSpPr/>
            <p:nvPr/>
          </p:nvCxnSpPr>
          <p:spPr>
            <a:xfrm>
              <a:off x="3372820"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78" name="组合 77"/>
            <p:cNvGrpSpPr/>
            <p:nvPr/>
          </p:nvGrpSpPr>
          <p:grpSpPr>
            <a:xfrm>
              <a:off x="2929753" y="1756083"/>
              <a:ext cx="590550" cy="523220"/>
              <a:chOff x="2929753" y="1794183"/>
              <a:chExt cx="590550" cy="523220"/>
            </a:xfrm>
          </p:grpSpPr>
          <p:sp>
            <p:nvSpPr>
              <p:cNvPr id="79" name="平行四边形 78"/>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80" name="文本框 79"/>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3</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grpSp>
        <p:nvGrpSpPr>
          <p:cNvPr id="82" name="组合 81"/>
          <p:cNvGrpSpPr/>
          <p:nvPr/>
        </p:nvGrpSpPr>
        <p:grpSpPr>
          <a:xfrm>
            <a:off x="2070474" y="3861249"/>
            <a:ext cx="6332495" cy="523220"/>
            <a:chOff x="2929753" y="1756083"/>
            <a:chExt cx="6332495" cy="523220"/>
          </a:xfrm>
        </p:grpSpPr>
        <p:cxnSp>
          <p:nvCxnSpPr>
            <p:cNvPr id="83" name="直接连接符 82"/>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5" name="组合 84"/>
            <p:cNvGrpSpPr/>
            <p:nvPr/>
          </p:nvGrpSpPr>
          <p:grpSpPr>
            <a:xfrm>
              <a:off x="2929753" y="1756083"/>
              <a:ext cx="590550" cy="523220"/>
              <a:chOff x="2929753" y="1794183"/>
              <a:chExt cx="590550" cy="523220"/>
            </a:xfrm>
          </p:grpSpPr>
          <p:sp>
            <p:nvSpPr>
              <p:cNvPr id="86" name="平行四边形 85"/>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87" name="文本框 86"/>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4</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sp>
        <p:nvSpPr>
          <p:cNvPr id="18" name="矩形 17"/>
          <p:cNvSpPr/>
          <p:nvPr/>
        </p:nvSpPr>
        <p:spPr>
          <a:xfrm>
            <a:off x="3238262" y="2298662"/>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软件维护的特点</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0" name="矩形 19"/>
          <p:cNvSpPr/>
          <p:nvPr/>
        </p:nvSpPr>
        <p:spPr>
          <a:xfrm>
            <a:off x="3238341" y="2931809"/>
            <a:ext cx="2316480" cy="645160"/>
          </a:xfrm>
          <a:prstGeom prst="rect">
            <a:avLst/>
          </a:prstGeom>
        </p:spPr>
        <p:txBody>
          <a:bodyPr wrap="none" anchor="t">
            <a:spAutoFit/>
          </a:bodyPr>
          <a:lstStyle/>
          <a:p>
            <a:pPr algn="ctr">
              <a:lnSpc>
                <a:spcPct val="150000"/>
              </a:lnSpc>
            </a:pPr>
            <a:r>
              <a:rPr lang="zh-CN" altLang="en-US" sz="2400" b="1" dirty="0">
                <a:solidFill>
                  <a:srgbClr val="346182"/>
                </a:solidFill>
                <a:latin typeface="微软雅黑" panose="020B0503020204020204" pitchFamily="34" charset="-122"/>
                <a:ea typeface="微软雅黑" panose="020B0503020204020204" pitchFamily="34" charset="-122"/>
              </a:rPr>
              <a:t>软件维护的过程</a:t>
            </a:r>
            <a:endParaRPr lang="zh-CN" altLang="en-US" sz="2400" b="1" dirty="0">
              <a:solidFill>
                <a:srgbClr val="346182"/>
              </a:solidFill>
              <a:latin typeface="微软雅黑" panose="020B0503020204020204" pitchFamily="34" charset="-122"/>
              <a:ea typeface="微软雅黑" panose="020B0503020204020204" pitchFamily="34" charset="-122"/>
            </a:endParaRPr>
          </a:p>
        </p:txBody>
      </p:sp>
      <p:sp>
        <p:nvSpPr>
          <p:cNvPr id="96" name="矩形 95"/>
          <p:cNvSpPr/>
          <p:nvPr/>
        </p:nvSpPr>
        <p:spPr>
          <a:xfrm>
            <a:off x="3238319" y="3861125"/>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rPr>
              <a:t>软件的可维护性</a:t>
            </a:r>
            <a:endParaRPr lang="zh-CN" altLang="en-US" sz="2400" b="1" dirty="0">
              <a:solidFill>
                <a:srgbClr val="346182"/>
              </a:solidFill>
              <a:latin typeface="微软雅黑" panose="020B0503020204020204" pitchFamily="34" charset="-122"/>
              <a:ea typeface="微软雅黑" panose="020B0503020204020204" pitchFamily="34" charset="-122"/>
            </a:endParaRPr>
          </a:p>
        </p:txBody>
      </p:sp>
      <p:grpSp>
        <p:nvGrpSpPr>
          <p:cNvPr id="105" name="组合 104"/>
          <p:cNvGrpSpPr/>
          <p:nvPr/>
        </p:nvGrpSpPr>
        <p:grpSpPr>
          <a:xfrm>
            <a:off x="2089790" y="1448077"/>
            <a:ext cx="6332495" cy="523220"/>
            <a:chOff x="2929753" y="1756083"/>
            <a:chExt cx="6332495" cy="523220"/>
          </a:xfrm>
        </p:grpSpPr>
        <p:cxnSp>
          <p:nvCxnSpPr>
            <p:cNvPr id="106" name="直接连接符 105"/>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07" name="组合 106"/>
            <p:cNvGrpSpPr/>
            <p:nvPr/>
          </p:nvGrpSpPr>
          <p:grpSpPr>
            <a:xfrm>
              <a:off x="2929753" y="1756083"/>
              <a:ext cx="590550" cy="523220"/>
              <a:chOff x="2929753" y="1794183"/>
              <a:chExt cx="590550" cy="523220"/>
            </a:xfrm>
          </p:grpSpPr>
          <p:sp>
            <p:nvSpPr>
              <p:cNvPr id="108" name="平行四边形 107"/>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109" name="文本框 108"/>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sp>
        <p:nvSpPr>
          <p:cNvPr id="4" name="矩形 3"/>
          <p:cNvSpPr/>
          <p:nvPr/>
        </p:nvSpPr>
        <p:spPr>
          <a:xfrm>
            <a:off x="4085382" y="1538022"/>
            <a:ext cx="309880" cy="460375"/>
          </a:xfrm>
          <a:prstGeom prst="rect">
            <a:avLst/>
          </a:prstGeom>
        </p:spPr>
        <p:txBody>
          <a:bodyPr wrap="none" anchor="t">
            <a:spAutoFit/>
          </a:bodyPr>
          <a:lstStyle/>
          <a:p>
            <a:pPr algn="ct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8" name="矩形 97"/>
          <p:cNvSpPr/>
          <p:nvPr/>
        </p:nvSpPr>
        <p:spPr>
          <a:xfrm>
            <a:off x="3327391" y="4690278"/>
            <a:ext cx="1706880" cy="460375"/>
          </a:xfrm>
          <a:prstGeom prst="rect">
            <a:avLst/>
          </a:prstGeom>
        </p:spPr>
        <p:txBody>
          <a:bodyPr wrap="none" anchor="t">
            <a:spAutoFit/>
          </a:bodyPr>
          <a:lstStyle/>
          <a:p>
            <a:pPr algn="ctr"/>
            <a:r>
              <a:rPr lang="zh-CN" altLang="en-US" sz="2400" b="1" dirty="0" smtClean="0">
                <a:solidFill>
                  <a:srgbClr val="346182"/>
                </a:solidFill>
                <a:latin typeface="微软雅黑" panose="020B0503020204020204" pitchFamily="34" charset="-122"/>
                <a:ea typeface="微软雅黑" panose="020B0503020204020204" pitchFamily="34" charset="-122"/>
              </a:rPr>
              <a:t>预防性维护</a:t>
            </a:r>
            <a:endParaRPr lang="zh-CN" altLang="en-US" sz="2400" b="1" dirty="0" smtClean="0">
              <a:solidFill>
                <a:srgbClr val="346182"/>
              </a:solidFill>
              <a:latin typeface="微软雅黑" panose="020B0503020204020204" pitchFamily="34" charset="-122"/>
              <a:ea typeface="微软雅黑" panose="020B0503020204020204" pitchFamily="34" charset="-122"/>
            </a:endParaRPr>
          </a:p>
        </p:txBody>
      </p:sp>
      <p:grpSp>
        <p:nvGrpSpPr>
          <p:cNvPr id="126" name="组合 125"/>
          <p:cNvGrpSpPr/>
          <p:nvPr/>
        </p:nvGrpSpPr>
        <p:grpSpPr>
          <a:xfrm>
            <a:off x="1959675" y="4658725"/>
            <a:ext cx="6332495" cy="523220"/>
            <a:chOff x="2929753" y="1756083"/>
            <a:chExt cx="6332495" cy="523220"/>
          </a:xfrm>
        </p:grpSpPr>
        <p:cxnSp>
          <p:nvCxnSpPr>
            <p:cNvPr id="127" name="直接连接符 126"/>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28" name="组合 127"/>
            <p:cNvGrpSpPr/>
            <p:nvPr/>
          </p:nvGrpSpPr>
          <p:grpSpPr>
            <a:xfrm>
              <a:off x="2929753" y="1756083"/>
              <a:ext cx="590550" cy="523220"/>
              <a:chOff x="2929753" y="1794183"/>
              <a:chExt cx="590550" cy="523220"/>
            </a:xfrm>
          </p:grpSpPr>
          <p:sp>
            <p:nvSpPr>
              <p:cNvPr id="129" name="平行四边形 128"/>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zh-CN" altLang="en-US"/>
              </a:p>
            </p:txBody>
          </p:sp>
          <p:sp>
            <p:nvSpPr>
              <p:cNvPr id="130" name="文本框 129"/>
              <p:cNvSpPr txBox="1"/>
              <p:nvPr/>
            </p:nvSpPr>
            <p:spPr>
              <a:xfrm>
                <a:off x="2934922" y="1794183"/>
                <a:ext cx="580212" cy="523220"/>
              </a:xfrm>
              <a:prstGeom prst="rect">
                <a:avLst/>
              </a:prstGeom>
              <a:noFill/>
            </p:spPr>
            <p:txBody>
              <a:bodyPr wrap="square" rtlCol="0" anchor="t">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5</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sp>
        <p:nvSpPr>
          <p:cNvPr id="2" name="矩形 1"/>
          <p:cNvSpPr/>
          <p:nvPr/>
        </p:nvSpPr>
        <p:spPr>
          <a:xfrm>
            <a:off x="3238262" y="1510627"/>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5" name="组合 4"/>
          <p:cNvGrpSpPr/>
          <p:nvPr/>
        </p:nvGrpSpPr>
        <p:grpSpPr>
          <a:xfrm>
            <a:off x="1964755" y="5575030"/>
            <a:ext cx="6332495" cy="521970"/>
            <a:chOff x="2929753" y="1756083"/>
            <a:chExt cx="6332495" cy="521970"/>
          </a:xfrm>
        </p:grpSpPr>
        <p:cxnSp>
          <p:nvCxnSpPr>
            <p:cNvPr id="7" name="直接连接符 6"/>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929753" y="1756083"/>
              <a:ext cx="590550" cy="521970"/>
              <a:chOff x="2929753" y="1794183"/>
              <a:chExt cx="590550" cy="521970"/>
            </a:xfrm>
          </p:grpSpPr>
          <p:sp>
            <p:nvSpPr>
              <p:cNvPr id="9" name="平行四边形 8"/>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p>
                <a:pPr algn="ctr"/>
                <a:endParaRPr lang="zh-CN" altLang="en-US"/>
              </a:p>
            </p:txBody>
          </p:sp>
          <p:sp>
            <p:nvSpPr>
              <p:cNvPr id="10" name="文本框 9"/>
              <p:cNvSpPr txBox="1"/>
              <p:nvPr/>
            </p:nvSpPr>
            <p:spPr>
              <a:xfrm>
                <a:off x="2934922" y="1794183"/>
                <a:ext cx="580212" cy="521970"/>
              </a:xfrm>
              <a:prstGeom prst="rect">
                <a:avLst/>
              </a:prstGeom>
              <a:noFill/>
            </p:spPr>
            <p:txBody>
              <a:bodyPr wrap="square" rtlCol="0" anchor="t">
                <a:spAutoFit/>
              </a:bodyPr>
              <a:p>
                <a:pPr algn="ctr"/>
                <a:r>
                  <a:rPr lang="en-US" sz="2800" dirty="0" smtClean="0">
                    <a:solidFill>
                      <a:schemeClr val="bg1"/>
                    </a:solidFill>
                    <a:latin typeface="微软雅黑" panose="020B0503020204020204" pitchFamily="34" charset="-122"/>
                    <a:ea typeface="微软雅黑" panose="020B0503020204020204" pitchFamily="34" charset="-122"/>
                  </a:rPr>
                  <a:t>6</a:t>
                </a:r>
                <a:endParaRPr lang="en-US" sz="2800" dirty="0">
                  <a:solidFill>
                    <a:schemeClr val="bg1"/>
                  </a:solidFill>
                  <a:latin typeface="微软雅黑" panose="020B0503020204020204" pitchFamily="34" charset="-122"/>
                  <a:ea typeface="微软雅黑" panose="020B0503020204020204" pitchFamily="34" charset="-122"/>
                </a:endParaRPr>
              </a:p>
            </p:txBody>
          </p:sp>
        </p:grpSp>
      </p:grpSp>
      <p:sp>
        <p:nvSpPr>
          <p:cNvPr id="11" name="矩形 10"/>
          <p:cNvSpPr/>
          <p:nvPr/>
        </p:nvSpPr>
        <p:spPr>
          <a:xfrm>
            <a:off x="3327391" y="5575468"/>
            <a:ext cx="2316480" cy="460375"/>
          </a:xfrm>
          <a:prstGeom prst="rect">
            <a:avLst/>
          </a:prstGeom>
        </p:spPr>
        <p:txBody>
          <a:bodyPr wrap="none" anchor="t">
            <a:spAutoFit/>
          </a:bodyPr>
          <a:p>
            <a:pPr algn="ctr"/>
            <a:r>
              <a:rPr lang="zh-CN" altLang="en-US" sz="2400" b="1" dirty="0" smtClean="0">
                <a:solidFill>
                  <a:srgbClr val="346182"/>
                </a:solidFill>
                <a:latin typeface="微软雅黑" panose="020B0503020204020204" pitchFamily="34" charset="-122"/>
                <a:ea typeface="微软雅黑" panose="020B0503020204020204" pitchFamily="34" charset="-122"/>
              </a:rPr>
              <a:t>软件再工程过程</a:t>
            </a:r>
            <a:endParaRPr lang="zh-CN" altLang="en-US" sz="2400" b="1" dirty="0" smtClean="0">
              <a:solidFill>
                <a:srgbClr val="34618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96" grpId="0"/>
      <p:bldP spid="4" grpId="0"/>
      <p:bldP spid="98" grpId="0"/>
      <p:bldP spid="2" grpId="0"/>
      <p:bldP spid="1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27203" y="4441725"/>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834498"/>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1937672" y="334846"/>
            <a:ext cx="1402080" cy="460375"/>
          </a:xfrm>
          <a:prstGeom prst="rect">
            <a:avLst/>
          </a:prstGeom>
        </p:spPr>
        <p:txBody>
          <a:bodyPr wrap="none" anchor="t">
            <a:spAutoFit/>
          </a:bodyPr>
          <a:lstStyle/>
          <a:p>
            <a:pPr algn="ctr"/>
            <a:r>
              <a:rPr lang="zh-CN" altLang="en-US" sz="2400" b="1"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参考文献</a:t>
            </a:r>
            <a:endParaRPr lang="zh-CN" altLang="en-US" sz="2400" b="1"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文本框 2"/>
          <p:cNvSpPr txBox="1"/>
          <p:nvPr/>
        </p:nvSpPr>
        <p:spPr>
          <a:xfrm>
            <a:off x="1253718" y="1206516"/>
            <a:ext cx="6052820" cy="368300"/>
          </a:xfrm>
          <a:prstGeom prst="rect">
            <a:avLst/>
          </a:prstGeom>
          <a:noFill/>
        </p:spPr>
        <p:txBody>
          <a:bodyPr wrap="none" rtlCol="0">
            <a:spAutoFit/>
          </a:bodyPr>
          <a:lstStyle/>
          <a:p>
            <a:r>
              <a:rPr lang="zh-CN" altLang="en-US" dirty="0"/>
              <a:t>《软件工程导论》（第六版）</a:t>
            </a:r>
            <a:r>
              <a:rPr lang="en-US" altLang="zh-CN" dirty="0"/>
              <a:t>2013</a:t>
            </a:r>
            <a:r>
              <a:rPr lang="zh-CN" altLang="en-US" dirty="0"/>
              <a:t>年</a:t>
            </a:r>
            <a:r>
              <a:rPr lang="en-US" altLang="zh-CN" dirty="0"/>
              <a:t>8</a:t>
            </a:r>
            <a:r>
              <a:rPr lang="zh-CN" altLang="en-US" dirty="0"/>
              <a:t>月        编号</a:t>
            </a:r>
            <a:r>
              <a:rPr lang="en-US" altLang="zh-CN" dirty="0"/>
              <a:t>050164-01</a:t>
            </a:r>
            <a:endParaRPr lang="en-US" altLang="zh-CN" dirty="0"/>
          </a:p>
        </p:txBody>
      </p:sp>
      <p:sp>
        <p:nvSpPr>
          <p:cNvPr id="43" name="文本框 42"/>
          <p:cNvSpPr txBox="1"/>
          <p:nvPr/>
        </p:nvSpPr>
        <p:spPr>
          <a:xfrm>
            <a:off x="1458188" y="1816928"/>
            <a:ext cx="5643880" cy="368300"/>
          </a:xfrm>
          <a:prstGeom prst="rect">
            <a:avLst/>
          </a:prstGeom>
          <a:noFill/>
        </p:spPr>
        <p:txBody>
          <a:bodyPr wrap="none" rtlCol="0">
            <a:spAutoFit/>
          </a:bodyPr>
          <a:lstStyle/>
          <a:p>
            <a:r>
              <a:rPr lang="zh-CN" altLang="en-US" dirty="0" smtClean="0"/>
              <a:t>中国大学</a:t>
            </a:r>
            <a:r>
              <a:rPr lang="en-US" altLang="zh-CN" dirty="0" smtClean="0"/>
              <a:t>mooc-</a:t>
            </a:r>
            <a:r>
              <a:rPr lang="zh-CN" altLang="en-US" dirty="0" smtClean="0"/>
              <a:t>哈尔滨工业大学</a:t>
            </a:r>
            <a:r>
              <a:rPr lang="en-US" altLang="zh-CN" dirty="0" smtClean="0"/>
              <a:t>-</a:t>
            </a:r>
            <a:r>
              <a:rPr lang="zh-CN" altLang="en-US" dirty="0" smtClean="0"/>
              <a:t>《软件工程技术》课程</a:t>
            </a:r>
            <a:endParaRPr lang="zh-CN" altLang="en-US"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826288" y="207944"/>
            <a:ext cx="2031325" cy="581057"/>
          </a:xfrm>
          <a:prstGeom prst="rect">
            <a:avLst/>
          </a:prstGeom>
        </p:spPr>
        <p:txBody>
          <a:bodyPr wrap="none">
            <a:spAutoFit/>
          </a:bodyPr>
          <a:lstStyle/>
          <a:p>
            <a:pPr lvl="0">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小组成员评价</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65940"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7690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197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5</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202239" y="1562931"/>
            <a:ext cx="184731" cy="400110"/>
          </a:xfrm>
          <a:prstGeom prst="rect">
            <a:avLst/>
          </a:prstGeom>
        </p:spPr>
        <p:txBody>
          <a:bodyPr wrap="none">
            <a:spAutoFit/>
          </a:bodyPr>
          <a:lstStyle/>
          <a:p>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762300" y="1071683"/>
            <a:ext cx="2335896" cy="646331"/>
          </a:xfrm>
          <a:prstGeom prst="rect">
            <a:avLst/>
          </a:prstGeom>
        </p:spPr>
        <p:txBody>
          <a:bodyPr wrap="none">
            <a:spAutoFit/>
          </a:bodyPr>
          <a:lstStyle/>
          <a:p>
            <a:pPr lvl="0">
              <a:lnSpc>
                <a:spcPct val="150000"/>
              </a:lnSpc>
            </a:pP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陈星</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宇        </a:t>
            </a:r>
            <a:r>
              <a:rPr lang="en-US" altLang="zh-CN"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a:t>
            </a:r>
            <a:endPar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 name="矩形 43"/>
          <p:cNvSpPr/>
          <p:nvPr/>
        </p:nvSpPr>
        <p:spPr>
          <a:xfrm>
            <a:off x="762300" y="2266939"/>
            <a:ext cx="2244525" cy="646331"/>
          </a:xfrm>
          <a:prstGeom prst="rect">
            <a:avLst/>
          </a:prstGeom>
        </p:spPr>
        <p:txBody>
          <a:bodyPr wrap="none">
            <a:spAutoFit/>
          </a:bodyPr>
          <a:lstStyle/>
          <a:p>
            <a:pPr lvl="0">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张郦楠       </a:t>
            </a:r>
            <a:r>
              <a:rPr lang="en-US" altLang="zh-CN"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a:t>
            </a:r>
            <a:endPar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6" name="矩形 45"/>
          <p:cNvSpPr/>
          <p:nvPr/>
        </p:nvSpPr>
        <p:spPr>
          <a:xfrm>
            <a:off x="796590" y="3463789"/>
            <a:ext cx="2244525" cy="646331"/>
          </a:xfrm>
          <a:prstGeom prst="rect">
            <a:avLst/>
          </a:prstGeom>
        </p:spPr>
        <p:txBody>
          <a:bodyPr wrap="none">
            <a:spAutoFit/>
          </a:bodyPr>
          <a:lstStyle/>
          <a:p>
            <a:pPr lvl="0">
              <a:lnSpc>
                <a:spcPct val="150000"/>
              </a:lnSpc>
            </a:pP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陈先锋       </a:t>
            </a:r>
            <a:r>
              <a:rPr lang="en-US" altLang="zh-CN"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a:t>
            </a:r>
            <a:endPar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5" name="矩形 44"/>
          <p:cNvSpPr/>
          <p:nvPr/>
        </p:nvSpPr>
        <p:spPr>
          <a:xfrm>
            <a:off x="3971525" y="1070512"/>
            <a:ext cx="7498080" cy="1198880"/>
          </a:xfrm>
          <a:prstGeom prst="rect">
            <a:avLst/>
          </a:prstGeom>
        </p:spPr>
        <p:txBody>
          <a:bodyPr wrap="none">
            <a:spAutoFit/>
          </a:bodyPr>
          <a:lstStyle/>
          <a:p>
            <a:pPr lvl="0">
              <a:lnSpc>
                <a:spcPct val="150000"/>
              </a:lnSpc>
            </a:pP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分工</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：实现部分代码编写，翻转课堂内容准备，项目计</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a:p>
            <a:pPr lvl="0">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划修改</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7" name="矩形 46"/>
          <p:cNvSpPr/>
          <p:nvPr/>
        </p:nvSpPr>
        <p:spPr>
          <a:xfrm>
            <a:off x="3959315" y="2323556"/>
            <a:ext cx="7802880" cy="1198880"/>
          </a:xfrm>
          <a:prstGeom prst="rect">
            <a:avLst/>
          </a:prstGeom>
        </p:spPr>
        <p:txBody>
          <a:bodyPr wrap="none">
            <a:spAutoFit/>
          </a:bodyPr>
          <a:lstStyle/>
          <a:p>
            <a:pPr lvl="0" algn="l">
              <a:lnSpc>
                <a:spcPct val="150000"/>
              </a:lnSpc>
            </a:pPr>
            <a:r>
              <a:rPr lang="zh-CN" altLang="en-US" sz="240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分工</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实现部分代码编写，翻转课堂内容准备，详细设计</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a:p>
            <a:pPr lvl="0" algn="l">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修改</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48" name="矩形 47"/>
          <p:cNvSpPr/>
          <p:nvPr/>
        </p:nvSpPr>
        <p:spPr>
          <a:xfrm>
            <a:off x="3953241" y="3491185"/>
            <a:ext cx="8107680" cy="1198880"/>
          </a:xfrm>
          <a:prstGeom prst="rect">
            <a:avLst/>
          </a:prstGeom>
        </p:spPr>
        <p:txBody>
          <a:bodyPr wrap="none">
            <a:spAutoFit/>
          </a:bodyPr>
          <a:lstStyle/>
          <a:p>
            <a:pPr lvl="0" algn="l">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分工：</a:t>
            </a: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实现部分代码编写，翻转课堂内容准备，测试用例文</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a:p>
            <a:pPr lvl="0" algn="l">
              <a:lnSpc>
                <a:spcPct val="150000"/>
              </a:lnSpc>
            </a:pPr>
            <a:r>
              <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档</a:t>
            </a:r>
            <a:endParaRPr lang="zh-CN" altLang="en-US" sz="2400"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
        <p:nvSpPr>
          <p:cNvPr id="3" name="矩形 2"/>
          <p:cNvSpPr/>
          <p:nvPr/>
        </p:nvSpPr>
        <p:spPr>
          <a:xfrm>
            <a:off x="947767" y="4813694"/>
            <a:ext cx="5636260" cy="368300"/>
          </a:xfrm>
          <a:prstGeom prst="rect">
            <a:avLst/>
          </a:prstGeom>
        </p:spPr>
        <p:txBody>
          <a:bodyPr wrap="none">
            <a:spAutoFit/>
          </a:bodyPr>
          <a:lstStyle/>
          <a:p>
            <a:r>
              <a:rPr lang="zh-CN" altLang="en-US"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理由：除翻转课堂</a:t>
            </a:r>
            <a:r>
              <a:rPr lang="en-US" altLang="zh-CN"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ppt</a:t>
            </a:r>
            <a:r>
              <a:rPr lang="zh-CN" altLang="en-US"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外，陈星宇完成代码量最多</a:t>
            </a:r>
            <a:r>
              <a:rPr lang="en-US" altLang="zh-CN"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xian</a:t>
            </a:r>
            <a:endParaRPr lang="en-US" altLang="zh-CN" b="1" kern="100" dirty="0" smtClean="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barn(inVertical)">
                                      <p:cBhvr>
                                        <p:cTn id="7" dur="500"/>
                                        <p:tgtEl>
                                          <p:spTgt spid="4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barn(inVertical)">
                                      <p:cBhvr>
                                        <p:cTn id="10" dur="500"/>
                                        <p:tgtEl>
                                          <p:spTgt spid="44"/>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barn(inVertical)">
                                      <p:cBhvr>
                                        <p:cTn id="13" dur="500"/>
                                        <p:tgtEl>
                                          <p:spTgt spid="46"/>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barn(inVertical)">
                                      <p:cBhvr>
                                        <p:cTn id="18" dur="500"/>
                                        <p:tgtEl>
                                          <p:spTgt spid="45"/>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barn(inVertical)">
                                      <p:cBhvr>
                                        <p:cTn id="23" dur="500"/>
                                        <p:tgtEl>
                                          <p:spTgt spid="47"/>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48"/>
                                        </p:tgtEl>
                                        <p:attrNameLst>
                                          <p:attrName>style.visibility</p:attrName>
                                        </p:attrNameLst>
                                      </p:cBhvr>
                                      <p:to>
                                        <p:strVal val="visible"/>
                                      </p:to>
                                    </p:set>
                                    <p:animEffect transition="in" filter="barn(inVertical)">
                                      <p:cBhvr>
                                        <p:cTn id="2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6" grpId="0"/>
      <p:bldP spid="45" grpId="0"/>
      <p:bldP spid="47" grpId="0"/>
      <p:bldP spid="4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EE8F82"/>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F756B">
              <a:alpha val="88000"/>
            </a:srgbClr>
          </a:solidFill>
          <a:ln>
            <a:solidFill>
              <a:srgbClr val="EE8F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4" name="任意多边形 823"/>
          <p:cNvSpPr/>
          <p:nvPr/>
        </p:nvSpPr>
        <p:spPr>
          <a:xfrm flipH="1" flipV="1">
            <a:off x="4399933" y="4206056"/>
            <a:ext cx="2239155" cy="2690045"/>
          </a:xfrm>
          <a:custGeom>
            <a:avLst/>
            <a:gdLst>
              <a:gd name="connsiteX0" fmla="*/ 1850042 w 2239155"/>
              <a:gd name="connsiteY0" fmla="*/ 2690045 h 2690045"/>
              <a:gd name="connsiteX1" fmla="*/ 0 w 2239155"/>
              <a:gd name="connsiteY1" fmla="*/ 0 h 2690045"/>
              <a:gd name="connsiteX2" fmla="*/ 798132 w 2239155"/>
              <a:gd name="connsiteY2" fmla="*/ 0 h 2690045"/>
              <a:gd name="connsiteX3" fmla="*/ 2239155 w 2239155"/>
              <a:gd name="connsiteY3" fmla="*/ 2095312 h 2690045"/>
              <a:gd name="connsiteX4" fmla="*/ 1865159 w 2239155"/>
              <a:gd name="connsiteY4" fmla="*/ 2679648 h 2690045"/>
              <a:gd name="connsiteX5" fmla="*/ 1850042 w 2239155"/>
              <a:gd name="connsiteY5" fmla="*/ 2690045 h 269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9155" h="2690045">
                <a:moveTo>
                  <a:pt x="1850042" y="2690045"/>
                </a:moveTo>
                <a:lnTo>
                  <a:pt x="0" y="0"/>
                </a:lnTo>
                <a:lnTo>
                  <a:pt x="798132" y="0"/>
                </a:lnTo>
                <a:lnTo>
                  <a:pt x="2239155" y="2095312"/>
                </a:lnTo>
                <a:lnTo>
                  <a:pt x="1865159" y="2679648"/>
                </a:lnTo>
                <a:lnTo>
                  <a:pt x="1850042" y="2690045"/>
                </a:lnTo>
                <a:close/>
              </a:path>
            </a:pathLst>
          </a:custGeom>
          <a:solidFill>
            <a:srgbClr val="A9BD9C"/>
          </a:solidFill>
          <a:ln>
            <a:solidFill>
              <a:srgbClr val="A9BD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09D">
                <a:alpha val="3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flipV="1">
            <a:off x="500062" y="2101122"/>
            <a:ext cx="8896350" cy="51086"/>
          </a:xfrm>
          <a:prstGeom prst="ellipse">
            <a:avLst/>
          </a:prstGeom>
          <a:gradFill flip="none" rotWithShape="1">
            <a:gsLst>
              <a:gs pos="62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flipV="1">
            <a:off x="500062" y="3463196"/>
            <a:ext cx="8896350" cy="51086"/>
          </a:xfrm>
          <a:prstGeom prst="ellipse">
            <a:avLst/>
          </a:prstGeom>
          <a:gradFill flip="none" rotWithShape="1">
            <a:gsLst>
              <a:gs pos="70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1" name="图片 40"/>
          <p:cNvPicPr>
            <a:picLocks noChangeAspect="1"/>
          </p:cNvPicPr>
          <p:nvPr/>
        </p:nvPicPr>
        <p:blipFill rotWithShape="1">
          <a:blip r:embed="rId1" cstate="print">
            <a:extLst>
              <a:ext uri="{28A0092B-C50C-407E-A947-70E740481C1C}">
                <a14:useLocalDpi xmlns:a14="http://schemas.microsoft.com/office/drawing/2010/main" val="0"/>
              </a:ext>
            </a:extLst>
          </a:blip>
          <a:srcRect l="156" t="30898" r="26794" b="49213"/>
          <a:stretch>
            <a:fillRect/>
          </a:stretch>
        </p:blipFill>
        <p:spPr>
          <a:xfrm>
            <a:off x="495119" y="2123164"/>
            <a:ext cx="8906237" cy="1371601"/>
          </a:xfrm>
          <a:prstGeom prst="rect">
            <a:avLst/>
          </a:prstGeom>
        </p:spPr>
      </p:pic>
      <p:sp>
        <p:nvSpPr>
          <p:cNvPr id="534" name="任意多边形 533"/>
          <p:cNvSpPr/>
          <p:nvPr/>
        </p:nvSpPr>
        <p:spPr>
          <a:xfrm flipH="1" flipV="1">
            <a:off x="4012411" y="420605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solidFill>
          <a:ln>
            <a:solidFill>
              <a:srgbClr val="89A6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72"/>
          <p:cNvSpPr/>
          <p:nvPr/>
        </p:nvSpPr>
        <p:spPr>
          <a:xfrm>
            <a:off x="2147990" y="4206055"/>
            <a:ext cx="2243162" cy="2702024"/>
          </a:xfrm>
          <a:custGeom>
            <a:avLst/>
            <a:gdLst>
              <a:gd name="connsiteX0" fmla="*/ 296787 w 2243162"/>
              <a:gd name="connsiteY0" fmla="*/ 2270482 h 2702024"/>
              <a:gd name="connsiteX1" fmla="*/ 593574 w 2243162"/>
              <a:gd name="connsiteY1" fmla="*/ 2702024 h 2702024"/>
              <a:gd name="connsiteX2" fmla="*/ 0 w 2243162"/>
              <a:gd name="connsiteY2" fmla="*/ 2702024 h 2702024"/>
              <a:gd name="connsiteX3" fmla="*/ 1852001 w 2243162"/>
              <a:gd name="connsiteY3" fmla="*/ 0 h 2702024"/>
              <a:gd name="connsiteX4" fmla="*/ 1874186 w 2243162"/>
              <a:gd name="connsiteY4" fmla="*/ 15258 h 2702024"/>
              <a:gd name="connsiteX5" fmla="*/ 2101791 w 2243162"/>
              <a:gd name="connsiteY5" fmla="*/ 370872 h 2702024"/>
              <a:gd name="connsiteX6" fmla="*/ 2099207 w 2243162"/>
              <a:gd name="connsiteY6" fmla="*/ 372649 h 2702024"/>
              <a:gd name="connsiteX7" fmla="*/ 2152853 w 2243162"/>
              <a:gd name="connsiteY7" fmla="*/ 450653 h 2702024"/>
              <a:gd name="connsiteX8" fmla="*/ 2243162 w 2243162"/>
              <a:gd name="connsiteY8" fmla="*/ 591754 h 2702024"/>
              <a:gd name="connsiteX9" fmla="*/ 800090 w 2243162"/>
              <a:gd name="connsiteY9" fmla="*/ 2690045 h 2702024"/>
              <a:gd name="connsiteX10" fmla="*/ 591618 w 2243162"/>
              <a:gd name="connsiteY10" fmla="*/ 2690045 h 2702024"/>
              <a:gd name="connsiteX11" fmla="*/ 296788 w 2243162"/>
              <a:gd name="connsiteY11" fmla="*/ 2261349 h 2702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3162" h="2702024">
                <a:moveTo>
                  <a:pt x="296787" y="2270482"/>
                </a:moveTo>
                <a:lnTo>
                  <a:pt x="593574" y="2702024"/>
                </a:lnTo>
                <a:lnTo>
                  <a:pt x="0" y="2702024"/>
                </a:lnTo>
                <a:close/>
                <a:moveTo>
                  <a:pt x="1852001" y="0"/>
                </a:moveTo>
                <a:lnTo>
                  <a:pt x="1874186" y="15258"/>
                </a:lnTo>
                <a:lnTo>
                  <a:pt x="2101791" y="370872"/>
                </a:lnTo>
                <a:lnTo>
                  <a:pt x="2099207" y="372649"/>
                </a:lnTo>
                <a:lnTo>
                  <a:pt x="2152853" y="450653"/>
                </a:lnTo>
                <a:lnTo>
                  <a:pt x="2243162" y="591754"/>
                </a:lnTo>
                <a:lnTo>
                  <a:pt x="800090" y="2690045"/>
                </a:lnTo>
                <a:lnTo>
                  <a:pt x="591618" y="2690045"/>
                </a:lnTo>
                <a:lnTo>
                  <a:pt x="296788" y="2261349"/>
                </a:lnTo>
                <a:close/>
              </a:path>
            </a:pathLst>
          </a:custGeom>
          <a:solidFill>
            <a:srgbClr val="A2B894">
              <a:alpha val="91000"/>
            </a:srgbClr>
          </a:solidFill>
          <a:ln>
            <a:solidFill>
              <a:srgbClr val="A9BD9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solidFill>
          <a:ln>
            <a:solidFill>
              <a:srgbClr val="508799"/>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D957C"/>
          </a:solidFill>
          <a:ln>
            <a:solidFill>
              <a:srgbClr val="DD95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solidFill>
          <a:ln>
            <a:solidFill>
              <a:srgbClr val="D570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8" name="任意多边形 647"/>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solidFill>
          <a:ln>
            <a:solidFill>
              <a:srgbClr val="ED6F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solidFill>
          <a:ln>
            <a:solidFill>
              <a:srgbClr val="3778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30728C">
              <a:alpha val="59000"/>
            </a:srgbClr>
          </a:solidFill>
          <a:ln>
            <a:solidFill>
              <a:srgbClr val="7CA5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7CA5A8"/>
          </a:solidFill>
          <a:ln>
            <a:solidFill>
              <a:srgbClr val="7BA3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solidFill>
          <a:ln>
            <a:solidFill>
              <a:srgbClr val="E49B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87000"/>
            </a:srgbClr>
          </a:solidFill>
          <a:ln>
            <a:solidFill>
              <a:srgbClr val="E5A64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87000"/>
            </a:srgbClr>
          </a:solidFill>
          <a:ln>
            <a:solidFill>
              <a:srgbClr val="E5A64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D957C">
              <a:alpha val="76000"/>
            </a:srgbClr>
          </a:solidFill>
          <a:ln>
            <a:solidFill>
              <a:srgbClr val="E2AB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3" name="矩形 712"/>
          <p:cNvSpPr/>
          <p:nvPr/>
        </p:nvSpPr>
        <p:spPr>
          <a:xfrm>
            <a:off x="0" y="453529"/>
            <a:ext cx="686812" cy="463303"/>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15" name="直接连接符 714"/>
          <p:cNvCxnSpPr/>
          <p:nvPr/>
        </p:nvCxnSpPr>
        <p:spPr>
          <a:xfrm>
            <a:off x="789728" y="452710"/>
            <a:ext cx="0" cy="464941"/>
          </a:xfrm>
          <a:prstGeom prst="line">
            <a:avLst/>
          </a:prstGeom>
          <a:ln w="19050">
            <a:solidFill>
              <a:srgbClr val="346182"/>
            </a:solidFill>
          </a:ln>
        </p:spPr>
        <p:style>
          <a:lnRef idx="1">
            <a:schemeClr val="accent1"/>
          </a:lnRef>
          <a:fillRef idx="0">
            <a:schemeClr val="accent1"/>
          </a:fillRef>
          <a:effectRef idx="0">
            <a:schemeClr val="accent1"/>
          </a:effectRef>
          <a:fontRef idx="minor">
            <a:schemeClr val="tx1"/>
          </a:fontRef>
        </p:style>
      </p:cxnSp>
      <p:sp>
        <p:nvSpPr>
          <p:cNvPr id="828" name="矩形 827"/>
          <p:cNvSpPr/>
          <p:nvPr/>
        </p:nvSpPr>
        <p:spPr>
          <a:xfrm>
            <a:off x="3354851" y="2434371"/>
            <a:ext cx="4228558" cy="769441"/>
          </a:xfrm>
          <a:prstGeom prst="rect">
            <a:avLst/>
          </a:prstGeom>
        </p:spPr>
        <p:txBody>
          <a:bodyPr wrap="square">
            <a:spAutoFit/>
          </a:bodyPr>
          <a:lstStyle/>
          <a:p>
            <a:pPr algn="dist">
              <a:spcAft>
                <a:spcPts val="0"/>
              </a:spcAft>
            </a:pPr>
            <a:r>
              <a:rPr lang="en-US" altLang="zh-CN" sz="44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THANK YOU</a:t>
            </a:r>
            <a:endParaRPr lang="zh-CN" altLang="zh-CN" sz="28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88000"/>
            </a:srgbClr>
          </a:solidFill>
          <a:ln>
            <a:solidFill>
              <a:srgbClr val="ED80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82000"/>
            </a:srgbClr>
          </a:solidFill>
          <a:ln>
            <a:solidFill>
              <a:srgbClr val="EE6F6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TextBox 40"/>
          <p:cNvSpPr txBox="1"/>
          <p:nvPr/>
        </p:nvSpPr>
        <p:spPr>
          <a:xfrm>
            <a:off x="832747" y="454348"/>
            <a:ext cx="2671104" cy="461665"/>
          </a:xfrm>
          <a:prstGeom prst="rect">
            <a:avLst/>
          </a:prstGeom>
          <a:noFill/>
        </p:spPr>
        <p:txBody>
          <a:bodyPr wrap="square" rtlCol="0" anchor="ctr">
            <a:spAutoFit/>
          </a:bodyPr>
          <a:lstStyle/>
          <a:p>
            <a:r>
              <a:rPr lang="zh-CN" altLang="en-US" sz="2400" dirty="0" smtClean="0">
                <a:solidFill>
                  <a:srgbClr val="346182"/>
                </a:solidFill>
                <a:latin typeface="微软雅黑" panose="020B0503020204020204" pitchFamily="34" charset="-122"/>
                <a:ea typeface="微软雅黑" panose="020B0503020204020204" pitchFamily="34" charset="-122"/>
              </a:rPr>
              <a:t>浙江大学</a:t>
            </a:r>
            <a:r>
              <a:rPr lang="zh-CN" altLang="en-US" sz="2400" dirty="0">
                <a:solidFill>
                  <a:srgbClr val="346182"/>
                </a:solidFill>
                <a:latin typeface="微软雅黑" panose="020B0503020204020204" pitchFamily="34" charset="-122"/>
                <a:ea typeface="微软雅黑" panose="020B0503020204020204" pitchFamily="34" charset="-122"/>
              </a:rPr>
              <a:t>城市</a:t>
            </a:r>
            <a:r>
              <a:rPr lang="zh-CN" altLang="en-US" sz="2400" dirty="0" smtClean="0">
                <a:solidFill>
                  <a:srgbClr val="346182"/>
                </a:solidFill>
                <a:latin typeface="微软雅黑" panose="020B0503020204020204" pitchFamily="34" charset="-122"/>
                <a:ea typeface="微软雅黑" panose="020B0503020204020204" pitchFamily="34" charset="-122"/>
              </a:rPr>
              <a:t>学院</a:t>
            </a:r>
            <a:endParaRPr lang="zh-CN" altLang="en-US" sz="2400" dirty="0">
              <a:solidFill>
                <a:srgbClr val="346182"/>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378948" y="364022"/>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37251" name="Rectangle 3"/>
          <p:cNvSpPr>
            <a:spLocks noGrp="1"/>
          </p:cNvSpPr>
          <p:nvPr/>
        </p:nvSpPr>
        <p:spPr>
          <a:xfrm>
            <a:off x="1562418" y="1918653"/>
            <a:ext cx="7745412" cy="3019425"/>
          </a:xfrm>
          <a:prstGeom prst="rect">
            <a:avLst/>
          </a:prstGeom>
          <a:noFill/>
          <a:ln>
            <a:noFill/>
          </a:ln>
          <a:effectLst/>
        </p:spPr>
        <p:txBody>
          <a:bodyPr vert="horz" wrap="square" lIns="91440" tIns="45720" rIns="91440" bIns="45720" numCol="1" anchor="t" anchorCtr="0" compatLnSpc="1"/>
          <a:lstStyle/>
          <a:p>
            <a:pPr marL="0" indent="0" algn="just" eaLnBrk="1" hangingPunct="1">
              <a:lnSpc>
                <a:spcPct val="150000"/>
              </a:lnSpc>
              <a:spcBef>
                <a:spcPct val="0"/>
              </a:spcBef>
            </a:pPr>
            <a:r>
              <a:rPr lang="zh-CN" altLang="en-US" b="1" dirty="0">
                <a:effectLst/>
              </a:rPr>
              <a:t>       </a:t>
            </a:r>
            <a:r>
              <a:rPr lang="zh-CN" altLang="en-US" sz="2800" b="1" dirty="0">
                <a:effectLst/>
              </a:rPr>
              <a:t>软件验收测试以后，就标志着软件设计开发阶段的结束。</a:t>
            </a:r>
            <a:endParaRPr lang="zh-CN" altLang="en-US" sz="2800" b="1" dirty="0">
              <a:effectLst/>
            </a:endParaRPr>
          </a:p>
          <a:p>
            <a:pPr marL="0" indent="0" algn="just" eaLnBrk="1" hangingPunct="1">
              <a:lnSpc>
                <a:spcPct val="150000"/>
              </a:lnSpc>
              <a:spcBef>
                <a:spcPct val="0"/>
              </a:spcBef>
            </a:pPr>
            <a:r>
              <a:rPr lang="zh-CN" altLang="en-US" sz="2800" b="1" dirty="0">
                <a:effectLst/>
              </a:rPr>
              <a:t>    而软件交付用户使用，才真正标志漫长的维护阶段的开始。 </a:t>
            </a:r>
            <a:endParaRPr lang="zh-CN" altLang="en-US" sz="2800" b="1" dirty="0">
              <a:effectLst/>
            </a:endParaRPr>
          </a:p>
        </p:txBody>
      </p:sp>
      <p:sp>
        <p:nvSpPr>
          <p:cNvPr id="2" name="文本框 1"/>
          <p:cNvSpPr txBox="1"/>
          <p:nvPr/>
        </p:nvSpPr>
        <p:spPr>
          <a:xfrm>
            <a:off x="760095" y="1240155"/>
            <a:ext cx="3756660" cy="706755"/>
          </a:xfrm>
          <a:prstGeom prst="rect">
            <a:avLst/>
          </a:prstGeom>
          <a:noFill/>
        </p:spPr>
        <p:txBody>
          <a:bodyPr wrap="none" rtlCol="0">
            <a:spAutoFit/>
          </a:bodyPr>
          <a:p>
            <a:r>
              <a:rPr lang="zh-CN" altLang="en-US" sz="4000" b="1">
                <a:latin typeface="方正隶变_GBK" panose="02000000000000000000" charset="-122"/>
                <a:ea typeface="方正隶变_GBK" panose="02000000000000000000" charset="-122"/>
              </a:rPr>
              <a:t>软件维护的开始</a:t>
            </a:r>
            <a:endParaRPr lang="zh-CN" altLang="en-US" sz="4000" b="1">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6466" name="Rectangle 3"/>
          <p:cNvSpPr>
            <a:spLocks noGrp="1"/>
          </p:cNvSpPr>
          <p:nvPr/>
        </p:nvSpPr>
        <p:spPr>
          <a:xfrm>
            <a:off x="838200" y="1712913"/>
            <a:ext cx="7391400" cy="5029200"/>
          </a:xfrm>
          <a:prstGeom prst="rect">
            <a:avLst/>
          </a:prstGeom>
          <a:noFill/>
          <a:ln>
            <a:noFill/>
          </a:ln>
          <a:effectLst/>
        </p:spPr>
        <p:txBody>
          <a:bodyPr vert="horz" wrap="square" lIns="0" tIns="45720" rIns="0" bIns="45720" numCol="1" anchor="t" anchorCtr="0" compatLnSpc="1"/>
          <a:lstStyle/>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通常要求进行软件维护的原因有三种：</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1）改正在特定使用条件下暴露出来的一些潜在程序错误或设计缺陷；</a:t>
            </a:r>
            <a:endParaRPr lang="zh-CN" altLang="en-US" sz="2800" b="1" dirty="0">
              <a:effectLst/>
              <a:latin typeface="方正隶变_GBK" panose="02000000000000000000" charset="-122"/>
              <a:ea typeface="方正隶变_GBK" panose="02000000000000000000" charset="-122"/>
            </a:endParaRPr>
          </a:p>
          <a:p>
            <a:pPr marL="577850" indent="-57785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2）因在软件使用过程中数据环境发生变化（如所要处理的数据发生变化）或处理环境发生变化（如硬件或软件操作系统等发生变化），需要修改软件，以适应这种变化；</a:t>
            </a:r>
            <a:endParaRPr lang="zh-CN" altLang="en-US" sz="2800" b="1" dirty="0">
              <a:effectLst/>
              <a:latin typeface="方正隶变_GBK" panose="02000000000000000000" charset="-122"/>
              <a:ea typeface="方正隶变_GBK" panose="02000000000000000000" charset="-122"/>
            </a:endParaRPr>
          </a:p>
        </p:txBody>
      </p:sp>
      <p:sp>
        <p:nvSpPr>
          <p:cNvPr id="446468" name="Rectangle 5"/>
          <p:cNvSpPr/>
          <p:nvPr/>
        </p:nvSpPr>
        <p:spPr>
          <a:xfrm>
            <a:off x="688975" y="1336675"/>
            <a:ext cx="3514090" cy="583565"/>
          </a:xfrm>
          <a:prstGeom prst="rect">
            <a:avLst/>
          </a:prstGeom>
          <a:noFill/>
          <a:ln w="12700">
            <a:noFill/>
          </a:ln>
        </p:spPr>
        <p:txBody>
          <a:bodyPr wrap="none">
            <a:spAutoFit/>
          </a:bodyPr>
          <a:p>
            <a:pPr>
              <a:spcBef>
                <a:spcPct val="20000"/>
              </a:spcBef>
              <a:buClr>
                <a:schemeClr val="tx2"/>
              </a:buClr>
              <a:buSzPct val="75000"/>
              <a:buFont typeface="Wingdings" panose="05000000000000000000" pitchFamily="2" charset="2"/>
              <a:buNone/>
            </a:pPr>
            <a:r>
              <a:rPr lang="zh-CN" altLang="en-US" sz="3200" b="1" dirty="0">
                <a:latin typeface="方正隶变_GBK" panose="02000000000000000000" charset="-122"/>
                <a:ea typeface="方正隶变_GBK" panose="02000000000000000000" charset="-122"/>
              </a:rPr>
              <a:t>1.1 软件维护的原因</a:t>
            </a:r>
            <a:endParaRPr lang="zh-CN" altLang="en-US" sz="32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7490" name="Rectangle 3"/>
          <p:cNvSpPr>
            <a:spLocks noGrp="1"/>
          </p:cNvSpPr>
          <p:nvPr/>
        </p:nvSpPr>
        <p:spPr>
          <a:xfrm>
            <a:off x="838200" y="1295400"/>
            <a:ext cx="7315200" cy="2930525"/>
          </a:xfrm>
          <a:prstGeom prst="rect">
            <a:avLst/>
          </a:prstGeom>
          <a:noFill/>
          <a:ln>
            <a:noFill/>
          </a:ln>
          <a:effectLst/>
        </p:spPr>
        <p:txBody>
          <a:bodyPr vert="horz" wrap="square" lIns="91440" tIns="45720" rIns="91440" bIns="45720" numCol="1" anchor="t" anchorCtr="0" compatLnSpc="1"/>
          <a:lstStyle/>
          <a:p>
            <a:pPr marL="577850" indent="-577850" algn="just" eaLnBrk="1" hangingPunct="1">
              <a:lnSpc>
                <a:spcPct val="150000"/>
              </a:lnSpc>
              <a:spcBef>
                <a:spcPct val="0"/>
              </a:spcBef>
            </a:pPr>
            <a:r>
              <a:rPr lang="zh-CN" altLang="en-US" sz="3200" b="1" dirty="0">
                <a:effectLst/>
                <a:latin typeface="方正隶变_GBK" panose="02000000000000000000" charset="-122"/>
                <a:ea typeface="方正隶变_GBK" panose="02000000000000000000" charset="-122"/>
              </a:rPr>
              <a:t>3）用户和数据处理人员在使用时常提出改进现有功能、增加新功能、以及改善总体性能的要求，为满足这些要求，需要修改软件。</a:t>
            </a:r>
            <a:endParaRPr lang="zh-CN" altLang="en-US" sz="3200" b="1"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31778" name="Rectangle 2"/>
          <p:cNvSpPr>
            <a:spLocks noGrp="1" noChangeArrowheads="1"/>
          </p:cNvSpPr>
          <p:nvPr/>
        </p:nvSpPr>
        <p:spPr>
          <a:xfrm>
            <a:off x="795338" y="1770063"/>
            <a:ext cx="7664450" cy="3675063"/>
          </a:xfrm>
          <a:prstGeom prst="rect">
            <a:avLst/>
          </a:prstGeom>
          <a:noFill/>
          <a:ln>
            <a:noFill/>
          </a:ln>
          <a:effectLst/>
        </p:spPr>
        <p:txBody>
          <a:bodyPr vert="horz" wrap="square" lIns="91440" tIns="45720" rIns="91440" bIns="45720" numCol="1" anchor="t" anchorCtr="0" compatLnSpc="1"/>
          <a:lstStyle>
            <a:lvl1pPr marL="342900" indent="-342900" algn="l" rtl="0" fontAlgn="base">
              <a:spcBef>
                <a:spcPct val="20000"/>
              </a:spcBef>
              <a:spcAft>
                <a:spcPct val="0"/>
              </a:spcAft>
              <a:buClr>
                <a:schemeClr val="hlink"/>
              </a:buClr>
              <a:buSzPct val="80000"/>
              <a:buFont typeface="Wingdings" panose="05000000000000000000" pitchFamily="2" charset="2"/>
              <a:defRPr sz="3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tx2"/>
              </a:buClr>
              <a:buSzPct val="50000"/>
              <a:buFont typeface="Wingdings" panose="05000000000000000000" pitchFamily="2" charset="2"/>
              <a:defRPr sz="2800">
                <a:solidFill>
                  <a:schemeClr val="tx1"/>
                </a:solidFill>
                <a:effectLst>
                  <a:outerShdw blurRad="38100" dist="38100" dir="2700000" algn="tl">
                    <a:srgbClr val="000000"/>
                  </a:outerShdw>
                </a:effectLst>
                <a:latin typeface="+mn-lt"/>
                <a:ea typeface="+mn-ea"/>
              </a:defRPr>
            </a:lvl2pPr>
            <a:lvl3pPr marL="1143000" indent="-228600" algn="l" rtl="0" fontAlgn="base">
              <a:spcBef>
                <a:spcPct val="20000"/>
              </a:spcBef>
              <a:spcAft>
                <a:spcPct val="0"/>
              </a:spcAft>
              <a:buClr>
                <a:schemeClr val="accent2"/>
              </a:buClr>
              <a:defRPr sz="2400">
                <a:solidFill>
                  <a:schemeClr val="tx1"/>
                </a:solidFill>
                <a:effectLst>
                  <a:outerShdw blurRad="38100" dist="38100" dir="2700000" algn="tl">
                    <a:srgbClr val="000000"/>
                  </a:outerShdw>
                </a:effectLst>
                <a:latin typeface="+mn-lt"/>
                <a:ea typeface="+mn-ea"/>
              </a:defRPr>
            </a:lvl3pPr>
            <a:lvl4pPr marL="1600200" indent="-228600" algn="l" rtl="0" fontAlgn="base">
              <a:spcBef>
                <a:spcPct val="20000"/>
              </a:spcBef>
              <a:spcAft>
                <a:spcPct val="0"/>
              </a:spcAft>
              <a:buClr>
                <a:schemeClr val="folHlink"/>
              </a:buClr>
              <a:buSzPct val="50000"/>
              <a:buFont typeface="Wingdings" panose="05000000000000000000" pitchFamily="2" charset="2"/>
              <a:defRPr sz="2000">
                <a:solidFill>
                  <a:schemeClr val="tx1"/>
                </a:solidFill>
                <a:effectLst>
                  <a:outerShdw blurRad="38100" dist="38100" dir="2700000" algn="tl">
                    <a:srgbClr val="000000"/>
                  </a:outerShdw>
                </a:effectLst>
                <a:latin typeface="+mn-lt"/>
                <a:ea typeface="+mn-ea"/>
              </a:defRPr>
            </a:lvl4pPr>
            <a:lvl5pPr marL="20574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defRPr sz="2000">
                <a:solidFill>
                  <a:schemeClr val="tx1"/>
                </a:solidFill>
                <a:effectLst>
                  <a:outerShdw blurRad="38100" dist="38100" dir="2700000" algn="tl">
                    <a:srgbClr val="000000"/>
                  </a:outerShdw>
                </a:effectLst>
                <a:latin typeface="+mn-lt"/>
                <a:ea typeface="+mn-ea"/>
              </a:defRPr>
            </a:lvl9pPr>
          </a:lstStyle>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2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1）</a:t>
            </a:r>
            <a:r>
              <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rPr>
              <a:t>改正性维护</a:t>
            </a:r>
            <a:endParaRPr kumimoji="0" lang="zh-CN" altLang="en-US" sz="3200" b="1" i="0" u="none" strike="noStrike" kern="0" cap="none" spc="0" normalizeH="0" baseline="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cs typeface="+mn-cs"/>
            </a:endParaRPr>
          </a:p>
          <a:p>
            <a:pPr marL="0" marR="0" lvl="0" indent="0" algn="just" defTabSz="914400" rtl="0" eaLnBrk="1" fontAlgn="base" latinLnBrk="0" hangingPunct="1">
              <a:lnSpc>
                <a:spcPct val="150000"/>
              </a:lnSpc>
              <a:spcBef>
                <a:spcPct val="0"/>
              </a:spcBef>
              <a:spcAft>
                <a:spcPct val="0"/>
              </a:spcAft>
              <a:buClr>
                <a:schemeClr val="hlink"/>
              </a:buClr>
              <a:buSzPct val="80000"/>
              <a:buFont typeface="Wingdings" panose="05000000000000000000" pitchFamily="2" charset="2"/>
              <a:buNone/>
              <a:defRPr/>
            </a:pPr>
            <a:r>
              <a:rPr kumimoji="0" lang="zh-CN" altLang="en-US" sz="32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    </a:t>
            </a:r>
            <a:r>
              <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rPr>
              <a:t>交付给用户使用的软件，即使通过严格的测试，仍可能有一些潜在的错误在用户使用的过程中发现和修改。诊断和改正错误的过程称为改正性维护。</a:t>
            </a:r>
            <a:endParaRPr kumimoji="0" lang="zh-CN" altLang="en-US" sz="2800" b="1" i="0" u="none" strike="noStrike" kern="0" cap="none" spc="0" normalizeH="0" baseline="0" noProof="0" smtClean="0">
              <a:ln>
                <a:noFill/>
              </a:ln>
              <a:solidFill>
                <a:schemeClr val="tx1"/>
              </a:solidFill>
              <a:effectLst/>
              <a:uLnTx/>
              <a:uFillTx/>
              <a:latin typeface="方正隶变_GBK" panose="02000000000000000000" charset="-122"/>
              <a:ea typeface="方正隶变_GBK" panose="02000000000000000000" charset="-122"/>
              <a:cs typeface="+mn-cs"/>
            </a:endParaRPr>
          </a:p>
        </p:txBody>
      </p:sp>
      <p:sp>
        <p:nvSpPr>
          <p:cNvPr id="448515" name="Rectangle 3"/>
          <p:cNvSpPr/>
          <p:nvPr/>
        </p:nvSpPr>
        <p:spPr>
          <a:xfrm>
            <a:off x="762000" y="1058863"/>
            <a:ext cx="4352925" cy="645160"/>
          </a:xfrm>
          <a:prstGeom prst="rect">
            <a:avLst/>
          </a:prstGeom>
          <a:noFill/>
          <a:ln w="12700">
            <a:noFill/>
          </a:ln>
        </p:spPr>
        <p:txBody>
          <a:bodyPr wrap="none">
            <a:spAutoFit/>
          </a:bodyPr>
          <a:p>
            <a:r>
              <a:rPr lang="zh-CN" altLang="en-US" sz="3600" b="1" dirty="0">
                <a:latin typeface="方正隶变_GBK" panose="02000000000000000000" charset="-122"/>
                <a:ea typeface="方正隶变_GBK" panose="02000000000000000000" charset="-122"/>
              </a:rPr>
              <a:t>8.1.2 软件维护的类型</a:t>
            </a:r>
            <a:endParaRPr lang="zh-CN" altLang="en-US" sz="3600" b="1" dirty="0">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69"/>
          <p:cNvSpPr/>
          <p:nvPr/>
        </p:nvSpPr>
        <p:spPr>
          <a:xfrm>
            <a:off x="561878" y="5459183"/>
            <a:ext cx="1379382" cy="1436917"/>
          </a:xfrm>
          <a:custGeom>
            <a:avLst/>
            <a:gdLst>
              <a:gd name="connsiteX0" fmla="*/ 988221 w 1379382"/>
              <a:gd name="connsiteY0" fmla="*/ 0 h 1436917"/>
              <a:gd name="connsiteX1" fmla="*/ 1010406 w 1379382"/>
              <a:gd name="connsiteY1" fmla="*/ 15258 h 1436917"/>
              <a:gd name="connsiteX2" fmla="*/ 1238011 w 1379382"/>
              <a:gd name="connsiteY2" fmla="*/ 370872 h 1436917"/>
              <a:gd name="connsiteX3" fmla="*/ 1235427 w 1379382"/>
              <a:gd name="connsiteY3" fmla="*/ 372649 h 1436917"/>
              <a:gd name="connsiteX4" fmla="*/ 1289073 w 1379382"/>
              <a:gd name="connsiteY4" fmla="*/ 450653 h 1436917"/>
              <a:gd name="connsiteX5" fmla="*/ 1379382 w 1379382"/>
              <a:gd name="connsiteY5" fmla="*/ 591754 h 1436917"/>
              <a:gd name="connsiteX6" fmla="*/ 798132 w 1379382"/>
              <a:gd name="connsiteY6" fmla="*/ 1436917 h 1436917"/>
              <a:gd name="connsiteX7" fmla="*/ 0 w 1379382"/>
              <a:gd name="connsiteY7" fmla="*/ 1436917 h 1436917"/>
              <a:gd name="connsiteX8" fmla="*/ 988221 w 1379382"/>
              <a:gd name="connsiteY8" fmla="*/ 0 h 143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9382" h="1436917">
                <a:moveTo>
                  <a:pt x="988221" y="0"/>
                </a:moveTo>
                <a:lnTo>
                  <a:pt x="1010406" y="15258"/>
                </a:lnTo>
                <a:lnTo>
                  <a:pt x="1238011" y="370872"/>
                </a:lnTo>
                <a:lnTo>
                  <a:pt x="1235427" y="372649"/>
                </a:lnTo>
                <a:lnTo>
                  <a:pt x="1289073" y="450653"/>
                </a:lnTo>
                <a:lnTo>
                  <a:pt x="1379382" y="591754"/>
                </a:lnTo>
                <a:lnTo>
                  <a:pt x="798132" y="1436917"/>
                </a:lnTo>
                <a:lnTo>
                  <a:pt x="0" y="1436917"/>
                </a:lnTo>
                <a:lnTo>
                  <a:pt x="988221" y="0"/>
                </a:lnTo>
                <a:close/>
              </a:path>
            </a:pathLst>
          </a:custGeom>
          <a:solidFill>
            <a:srgbClr val="EE8F82">
              <a:alpha val="25000"/>
            </a:srgbClr>
          </a:solidFill>
          <a:ln>
            <a:solidFill>
              <a:srgbClr val="EED9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任意多边形 68"/>
          <p:cNvSpPr/>
          <p:nvPr/>
        </p:nvSpPr>
        <p:spPr>
          <a:xfrm>
            <a:off x="1950042" y="5459184"/>
            <a:ext cx="1377333" cy="1436916"/>
          </a:xfrm>
          <a:custGeom>
            <a:avLst/>
            <a:gdLst>
              <a:gd name="connsiteX0" fmla="*/ 389113 w 1377333"/>
              <a:gd name="connsiteY0" fmla="*/ 0 h 1436916"/>
              <a:gd name="connsiteX1" fmla="*/ 1377333 w 1377333"/>
              <a:gd name="connsiteY1" fmla="*/ 1436916 h 1436916"/>
              <a:gd name="connsiteX2" fmla="*/ 579200 w 1377333"/>
              <a:gd name="connsiteY2" fmla="*/ 1436916 h 1436916"/>
              <a:gd name="connsiteX3" fmla="*/ 0 w 1377333"/>
              <a:gd name="connsiteY3" fmla="*/ 594733 h 1436916"/>
              <a:gd name="connsiteX4" fmla="*/ 373996 w 1377333"/>
              <a:gd name="connsiteY4" fmla="*/ 10397 h 1436916"/>
              <a:gd name="connsiteX5" fmla="*/ 389113 w 1377333"/>
              <a:gd name="connsiteY5" fmla="*/ 0 h 143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7333" h="1436916">
                <a:moveTo>
                  <a:pt x="389113" y="0"/>
                </a:moveTo>
                <a:lnTo>
                  <a:pt x="1377333" y="1436916"/>
                </a:lnTo>
                <a:lnTo>
                  <a:pt x="579200" y="1436916"/>
                </a:lnTo>
                <a:lnTo>
                  <a:pt x="0" y="594733"/>
                </a:lnTo>
                <a:lnTo>
                  <a:pt x="373996" y="10397"/>
                </a:lnTo>
                <a:lnTo>
                  <a:pt x="389113" y="0"/>
                </a:lnTo>
                <a:close/>
              </a:path>
            </a:pathLst>
          </a:custGeom>
          <a:solidFill>
            <a:srgbClr val="F1DBCC"/>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9" name="任意多边形 818"/>
          <p:cNvSpPr/>
          <p:nvPr/>
        </p:nvSpPr>
        <p:spPr>
          <a:xfrm flipV="1">
            <a:off x="5466342" y="5123204"/>
            <a:ext cx="1608398" cy="1772896"/>
          </a:xfrm>
          <a:custGeom>
            <a:avLst/>
            <a:gdLst>
              <a:gd name="connsiteX0" fmla="*/ 1219285 w 1608398"/>
              <a:gd name="connsiteY0" fmla="*/ 1772896 h 1772896"/>
              <a:gd name="connsiteX1" fmla="*/ 1234402 w 1608398"/>
              <a:gd name="connsiteY1" fmla="*/ 1762499 h 1772896"/>
              <a:gd name="connsiteX2" fmla="*/ 1608398 w 1608398"/>
              <a:gd name="connsiteY2" fmla="*/ 1178163 h 1772896"/>
              <a:gd name="connsiteX3" fmla="*/ 798132 w 1608398"/>
              <a:gd name="connsiteY3" fmla="*/ 0 h 1772896"/>
              <a:gd name="connsiteX4" fmla="*/ 0 w 1608398"/>
              <a:gd name="connsiteY4" fmla="*/ 0 h 1772896"/>
              <a:gd name="connsiteX5" fmla="*/ 1219285 w 1608398"/>
              <a:gd name="connsiteY5"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8398" h="1772896">
                <a:moveTo>
                  <a:pt x="1219285" y="1772896"/>
                </a:moveTo>
                <a:lnTo>
                  <a:pt x="1234402" y="1762499"/>
                </a:lnTo>
                <a:lnTo>
                  <a:pt x="1608398" y="1178163"/>
                </a:lnTo>
                <a:lnTo>
                  <a:pt x="798132" y="0"/>
                </a:lnTo>
                <a:lnTo>
                  <a:pt x="0" y="0"/>
                </a:lnTo>
                <a:lnTo>
                  <a:pt x="1219285"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519"/>
          <p:cNvSpPr/>
          <p:nvPr/>
        </p:nvSpPr>
        <p:spPr>
          <a:xfrm>
            <a:off x="10576104" y="286921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49000"/>
            </a:srgbClr>
          </a:solidFill>
          <a:ln>
            <a:solidFill>
              <a:srgbClr val="DF9B83">
                <a:alpha val="49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685"/>
          <p:cNvSpPr/>
          <p:nvPr/>
        </p:nvSpPr>
        <p:spPr>
          <a:xfrm>
            <a:off x="9482391" y="0"/>
            <a:ext cx="1474363" cy="1578002"/>
          </a:xfrm>
          <a:custGeom>
            <a:avLst/>
            <a:gdLst>
              <a:gd name="connsiteX0" fmla="*/ 0 w 1474363"/>
              <a:gd name="connsiteY0" fmla="*/ 0 h 1578002"/>
              <a:gd name="connsiteX1" fmla="*/ 798133 w 1474363"/>
              <a:gd name="connsiteY1" fmla="*/ 0 h 1578002"/>
              <a:gd name="connsiteX2" fmla="*/ 1474363 w 1474363"/>
              <a:gd name="connsiteY2" fmla="*/ 983269 h 1578002"/>
              <a:gd name="connsiteX3" fmla="*/ 1100367 w 1474363"/>
              <a:gd name="connsiteY3" fmla="*/ 1567605 h 1578002"/>
              <a:gd name="connsiteX4" fmla="*/ 1085250 w 1474363"/>
              <a:gd name="connsiteY4" fmla="*/ 1578002 h 1578002"/>
              <a:gd name="connsiteX5" fmla="*/ 0 w 1474363"/>
              <a:gd name="connsiteY5"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63" h="1578002">
                <a:moveTo>
                  <a:pt x="0" y="0"/>
                </a:moveTo>
                <a:lnTo>
                  <a:pt x="798133" y="0"/>
                </a:lnTo>
                <a:lnTo>
                  <a:pt x="1474363" y="983269"/>
                </a:lnTo>
                <a:lnTo>
                  <a:pt x="1100367" y="1567605"/>
                </a:lnTo>
                <a:lnTo>
                  <a:pt x="1085250" y="1578002"/>
                </a:lnTo>
                <a:lnTo>
                  <a:pt x="0" y="0"/>
                </a:lnTo>
                <a:close/>
              </a:path>
            </a:pathLst>
          </a:custGeom>
          <a:solidFill>
            <a:srgbClr val="E7B05E">
              <a:alpha val="25000"/>
            </a:srgbClr>
          </a:solidFill>
          <a:ln>
            <a:solidFill>
              <a:srgbClr val="EFE3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a:off x="10965534" y="0"/>
            <a:ext cx="1238362" cy="1578002"/>
          </a:xfrm>
          <a:custGeom>
            <a:avLst/>
            <a:gdLst>
              <a:gd name="connsiteX0" fmla="*/ 678279 w 1238362"/>
              <a:gd name="connsiteY0" fmla="*/ 0 h 1578002"/>
              <a:gd name="connsiteX1" fmla="*/ 1238362 w 1238362"/>
              <a:gd name="connsiteY1" fmla="*/ 0 h 1578002"/>
              <a:gd name="connsiteX2" fmla="*/ 1238362 w 1238362"/>
              <a:gd name="connsiteY2" fmla="*/ 346134 h 1578002"/>
              <a:gd name="connsiteX3" fmla="*/ 391161 w 1238362"/>
              <a:gd name="connsiteY3" fmla="*/ 1578002 h 1578002"/>
              <a:gd name="connsiteX4" fmla="*/ 368976 w 1238362"/>
              <a:gd name="connsiteY4" fmla="*/ 1562744 h 1578002"/>
              <a:gd name="connsiteX5" fmla="*/ 141371 w 1238362"/>
              <a:gd name="connsiteY5" fmla="*/ 1207130 h 1578002"/>
              <a:gd name="connsiteX6" fmla="*/ 143955 w 1238362"/>
              <a:gd name="connsiteY6" fmla="*/ 1205353 h 1578002"/>
              <a:gd name="connsiteX7" fmla="*/ 90309 w 1238362"/>
              <a:gd name="connsiteY7" fmla="*/ 1127349 h 1578002"/>
              <a:gd name="connsiteX8" fmla="*/ 0 w 1238362"/>
              <a:gd name="connsiteY8" fmla="*/ 986248 h 1578002"/>
              <a:gd name="connsiteX9" fmla="*/ 678279 w 1238362"/>
              <a:gd name="connsiteY9" fmla="*/ 0 h 157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362" h="1578002">
                <a:moveTo>
                  <a:pt x="678279" y="0"/>
                </a:moveTo>
                <a:lnTo>
                  <a:pt x="1238362" y="0"/>
                </a:lnTo>
                <a:lnTo>
                  <a:pt x="1238362" y="346134"/>
                </a:lnTo>
                <a:lnTo>
                  <a:pt x="391161" y="1578002"/>
                </a:lnTo>
                <a:lnTo>
                  <a:pt x="368976" y="1562744"/>
                </a:lnTo>
                <a:lnTo>
                  <a:pt x="141371" y="1207130"/>
                </a:lnTo>
                <a:lnTo>
                  <a:pt x="143955" y="1205353"/>
                </a:lnTo>
                <a:lnTo>
                  <a:pt x="90309" y="1127349"/>
                </a:lnTo>
                <a:lnTo>
                  <a:pt x="0" y="986248"/>
                </a:lnTo>
                <a:lnTo>
                  <a:pt x="678279" y="0"/>
                </a:lnTo>
                <a:close/>
              </a:path>
            </a:pathLst>
          </a:custGeom>
          <a:solidFill>
            <a:srgbClr val="EFE3C2">
              <a:alpha val="71000"/>
            </a:srgbClr>
          </a:solidFill>
          <a:ln>
            <a:solidFill>
              <a:srgbClr val="EEE6C8"/>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4" name="任意多边形 703"/>
          <p:cNvSpPr/>
          <p:nvPr/>
        </p:nvSpPr>
        <p:spPr>
          <a:xfrm>
            <a:off x="11202884" y="1946822"/>
            <a:ext cx="798132" cy="1160519"/>
          </a:xfrm>
          <a:custGeom>
            <a:avLst/>
            <a:gdLst>
              <a:gd name="connsiteX0" fmla="*/ 399066 w 798132"/>
              <a:gd name="connsiteY0" fmla="*/ 0 h 1160519"/>
              <a:gd name="connsiteX1" fmla="*/ 798132 w 798132"/>
              <a:gd name="connsiteY1" fmla="*/ 580260 h 1160519"/>
              <a:gd name="connsiteX2" fmla="*/ 399066 w 798132"/>
              <a:gd name="connsiteY2" fmla="*/ 1160519 h 1160519"/>
              <a:gd name="connsiteX3" fmla="*/ 0 w 798132"/>
              <a:gd name="connsiteY3" fmla="*/ 580260 h 1160519"/>
              <a:gd name="connsiteX4" fmla="*/ 399066 w 798132"/>
              <a:gd name="connsiteY4" fmla="*/ 0 h 1160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8132" h="1160519">
                <a:moveTo>
                  <a:pt x="399066" y="0"/>
                </a:moveTo>
                <a:lnTo>
                  <a:pt x="798132" y="580260"/>
                </a:lnTo>
                <a:lnTo>
                  <a:pt x="399066" y="1160519"/>
                </a:lnTo>
                <a:lnTo>
                  <a:pt x="0" y="580260"/>
                </a:lnTo>
                <a:lnTo>
                  <a:pt x="399066" y="0"/>
                </a:lnTo>
                <a:close/>
              </a:path>
            </a:pathLst>
          </a:custGeom>
          <a:solidFill>
            <a:srgbClr val="D57053">
              <a:alpha val="25000"/>
            </a:srgbClr>
          </a:solidFill>
          <a:ln>
            <a:solidFill>
              <a:srgbClr val="EAD3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11601950" y="1071565"/>
            <a:ext cx="601946" cy="1455517"/>
          </a:xfrm>
          <a:custGeom>
            <a:avLst/>
            <a:gdLst>
              <a:gd name="connsiteX0" fmla="*/ 601946 w 601946"/>
              <a:gd name="connsiteY0" fmla="*/ 0 h 1455517"/>
              <a:gd name="connsiteX1" fmla="*/ 601946 w 601946"/>
              <a:gd name="connsiteY1" fmla="*/ 1160520 h 1455517"/>
              <a:gd name="connsiteX2" fmla="*/ 399066 w 601946"/>
              <a:gd name="connsiteY2" fmla="*/ 1455517 h 1455517"/>
              <a:gd name="connsiteX3" fmla="*/ 0 w 601946"/>
              <a:gd name="connsiteY3" fmla="*/ 875257 h 1455517"/>
              <a:gd name="connsiteX4" fmla="*/ 601946 w 601946"/>
              <a:gd name="connsiteY4" fmla="*/ 0 h 1455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7">
                <a:moveTo>
                  <a:pt x="601946" y="0"/>
                </a:moveTo>
                <a:lnTo>
                  <a:pt x="601946" y="1160520"/>
                </a:lnTo>
                <a:lnTo>
                  <a:pt x="399066" y="1455517"/>
                </a:lnTo>
                <a:lnTo>
                  <a:pt x="0" y="875257"/>
                </a:lnTo>
                <a:lnTo>
                  <a:pt x="601946" y="0"/>
                </a:lnTo>
                <a:close/>
              </a:path>
            </a:pathLst>
          </a:custGeom>
          <a:solidFill>
            <a:srgbClr val="EBCEBC"/>
          </a:solidFill>
          <a:ln>
            <a:solidFill>
              <a:srgbClr val="EACDB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00" name="任意多边形 699"/>
          <p:cNvSpPr/>
          <p:nvPr/>
        </p:nvSpPr>
        <p:spPr>
          <a:xfrm>
            <a:off x="10965534" y="1590209"/>
            <a:ext cx="636416" cy="936872"/>
          </a:xfrm>
          <a:custGeom>
            <a:avLst/>
            <a:gdLst>
              <a:gd name="connsiteX0" fmla="*/ 391161 w 636416"/>
              <a:gd name="connsiteY0" fmla="*/ 0 h 936872"/>
              <a:gd name="connsiteX1" fmla="*/ 636416 w 636416"/>
              <a:gd name="connsiteY1" fmla="*/ 356612 h 936872"/>
              <a:gd name="connsiteX2" fmla="*/ 237350 w 636416"/>
              <a:gd name="connsiteY2" fmla="*/ 936872 h 936872"/>
              <a:gd name="connsiteX3" fmla="*/ 0 w 636416"/>
              <a:gd name="connsiteY3" fmla="*/ 591754 h 936872"/>
              <a:gd name="connsiteX4" fmla="*/ 90309 w 636416"/>
              <a:gd name="connsiteY4" fmla="*/ 450653 h 936872"/>
              <a:gd name="connsiteX5" fmla="*/ 143955 w 636416"/>
              <a:gd name="connsiteY5" fmla="*/ 372649 h 936872"/>
              <a:gd name="connsiteX6" fmla="*/ 141371 w 636416"/>
              <a:gd name="connsiteY6" fmla="*/ 370872 h 936872"/>
              <a:gd name="connsiteX7" fmla="*/ 368976 w 636416"/>
              <a:gd name="connsiteY7" fmla="*/ 15258 h 936872"/>
              <a:gd name="connsiteX8" fmla="*/ 391161 w 636416"/>
              <a:gd name="connsiteY8" fmla="*/ 0 h 9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2">
                <a:moveTo>
                  <a:pt x="391161" y="0"/>
                </a:moveTo>
                <a:lnTo>
                  <a:pt x="636416" y="356612"/>
                </a:lnTo>
                <a:lnTo>
                  <a:pt x="237350" y="936872"/>
                </a:lnTo>
                <a:lnTo>
                  <a:pt x="0" y="591754"/>
                </a:lnTo>
                <a:lnTo>
                  <a:pt x="90309" y="450653"/>
                </a:lnTo>
                <a:lnTo>
                  <a:pt x="143955" y="372649"/>
                </a:lnTo>
                <a:lnTo>
                  <a:pt x="141371" y="370872"/>
                </a:lnTo>
                <a:lnTo>
                  <a:pt x="368976" y="15258"/>
                </a:lnTo>
                <a:lnTo>
                  <a:pt x="391161" y="0"/>
                </a:lnTo>
                <a:close/>
              </a:path>
            </a:pathLst>
          </a:custGeom>
          <a:solidFill>
            <a:srgbClr val="D2DBC4"/>
          </a:solidFill>
          <a:ln>
            <a:solidFill>
              <a:srgbClr val="D3D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698"/>
          <p:cNvSpPr/>
          <p:nvPr/>
        </p:nvSpPr>
        <p:spPr>
          <a:xfrm>
            <a:off x="10965534" y="2527082"/>
            <a:ext cx="636416" cy="936871"/>
          </a:xfrm>
          <a:custGeom>
            <a:avLst/>
            <a:gdLst>
              <a:gd name="connsiteX0" fmla="*/ 237350 w 636416"/>
              <a:gd name="connsiteY0" fmla="*/ 0 h 936871"/>
              <a:gd name="connsiteX1" fmla="*/ 636416 w 636416"/>
              <a:gd name="connsiteY1" fmla="*/ 580259 h 936871"/>
              <a:gd name="connsiteX2" fmla="*/ 391161 w 636416"/>
              <a:gd name="connsiteY2" fmla="*/ 936871 h 936871"/>
              <a:gd name="connsiteX3" fmla="*/ 368976 w 636416"/>
              <a:gd name="connsiteY3" fmla="*/ 921613 h 936871"/>
              <a:gd name="connsiteX4" fmla="*/ 141371 w 636416"/>
              <a:gd name="connsiteY4" fmla="*/ 565999 h 936871"/>
              <a:gd name="connsiteX5" fmla="*/ 143955 w 636416"/>
              <a:gd name="connsiteY5" fmla="*/ 564222 h 936871"/>
              <a:gd name="connsiteX6" fmla="*/ 90309 w 636416"/>
              <a:gd name="connsiteY6" fmla="*/ 486218 h 936871"/>
              <a:gd name="connsiteX7" fmla="*/ 0 w 636416"/>
              <a:gd name="connsiteY7" fmla="*/ 345117 h 936871"/>
              <a:gd name="connsiteX8" fmla="*/ 237350 w 636416"/>
              <a:gd name="connsiteY8" fmla="*/ 0 h 9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416" h="936871">
                <a:moveTo>
                  <a:pt x="237350" y="0"/>
                </a:moveTo>
                <a:lnTo>
                  <a:pt x="636416" y="580259"/>
                </a:lnTo>
                <a:lnTo>
                  <a:pt x="391161" y="936871"/>
                </a:lnTo>
                <a:lnTo>
                  <a:pt x="368976" y="921613"/>
                </a:lnTo>
                <a:lnTo>
                  <a:pt x="141371" y="565999"/>
                </a:lnTo>
                <a:lnTo>
                  <a:pt x="143955" y="564222"/>
                </a:lnTo>
                <a:lnTo>
                  <a:pt x="90309" y="486218"/>
                </a:lnTo>
                <a:lnTo>
                  <a:pt x="0" y="345117"/>
                </a:lnTo>
                <a:lnTo>
                  <a:pt x="237350" y="0"/>
                </a:lnTo>
                <a:close/>
              </a:path>
            </a:pathLst>
          </a:custGeom>
          <a:solidFill>
            <a:srgbClr val="E9CCBA"/>
          </a:solidFill>
          <a:ln>
            <a:solidFill>
              <a:srgbClr val="EAC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a:off x="11601950" y="2527081"/>
            <a:ext cx="601946" cy="1455516"/>
          </a:xfrm>
          <a:custGeom>
            <a:avLst/>
            <a:gdLst>
              <a:gd name="connsiteX0" fmla="*/ 399066 w 601946"/>
              <a:gd name="connsiteY0" fmla="*/ 0 h 1455516"/>
              <a:gd name="connsiteX1" fmla="*/ 601946 w 601946"/>
              <a:gd name="connsiteY1" fmla="*/ 294997 h 1455516"/>
              <a:gd name="connsiteX2" fmla="*/ 601946 w 601946"/>
              <a:gd name="connsiteY2" fmla="*/ 1455516 h 1455516"/>
              <a:gd name="connsiteX3" fmla="*/ 0 w 601946"/>
              <a:gd name="connsiteY3" fmla="*/ 580259 h 1455516"/>
              <a:gd name="connsiteX4" fmla="*/ 399066 w 601946"/>
              <a:gd name="connsiteY4" fmla="*/ 0 h 1455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46" h="1455516">
                <a:moveTo>
                  <a:pt x="399066" y="0"/>
                </a:moveTo>
                <a:lnTo>
                  <a:pt x="601946" y="294997"/>
                </a:lnTo>
                <a:lnTo>
                  <a:pt x="601946" y="1455516"/>
                </a:lnTo>
                <a:lnTo>
                  <a:pt x="0" y="580259"/>
                </a:lnTo>
                <a:lnTo>
                  <a:pt x="399066" y="0"/>
                </a:lnTo>
                <a:close/>
              </a:path>
            </a:pathLst>
          </a:custGeom>
          <a:solidFill>
            <a:srgbClr val="D3DDC7"/>
          </a:solidFill>
          <a:ln>
            <a:solidFill>
              <a:srgbClr val="D3DCC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23" name="任意多边形 522"/>
          <p:cNvSpPr/>
          <p:nvPr/>
        </p:nvSpPr>
        <p:spPr>
          <a:xfrm>
            <a:off x="10576104" y="98326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6000"/>
            </a:srgbClr>
          </a:solidFill>
          <a:ln>
            <a:solidFill>
              <a:srgbClr val="EBD3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528"/>
          <p:cNvSpPr/>
          <p:nvPr/>
        </p:nvSpPr>
        <p:spPr>
          <a:xfrm flipV="1">
            <a:off x="10576104" y="159020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8A378">
              <a:alpha val="53000"/>
            </a:srgbClr>
          </a:solidFill>
          <a:ln>
            <a:solidFill>
              <a:srgbClr val="B3C4A5">
                <a:alpha val="5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a:off x="2444778" y="4491806"/>
            <a:ext cx="1946374" cy="2416275"/>
          </a:xfrm>
          <a:custGeom>
            <a:avLst/>
            <a:gdLst>
              <a:gd name="connsiteX0" fmla="*/ 1555213 w 1946374"/>
              <a:gd name="connsiteY0" fmla="*/ 0 h 2416275"/>
              <a:gd name="connsiteX1" fmla="*/ 1577398 w 1946374"/>
              <a:gd name="connsiteY1" fmla="*/ 15258 h 2416275"/>
              <a:gd name="connsiteX2" fmla="*/ 1805003 w 1946374"/>
              <a:gd name="connsiteY2" fmla="*/ 370872 h 2416275"/>
              <a:gd name="connsiteX3" fmla="*/ 1802419 w 1946374"/>
              <a:gd name="connsiteY3" fmla="*/ 372649 h 2416275"/>
              <a:gd name="connsiteX4" fmla="*/ 1856065 w 1946374"/>
              <a:gd name="connsiteY4" fmla="*/ 450653 h 2416275"/>
              <a:gd name="connsiteX5" fmla="*/ 1946374 w 1946374"/>
              <a:gd name="connsiteY5" fmla="*/ 591754 h 2416275"/>
              <a:gd name="connsiteX6" fmla="*/ 691584 w 1946374"/>
              <a:gd name="connsiteY6" fmla="*/ 2416275 h 2416275"/>
              <a:gd name="connsiteX7" fmla="*/ 106548 w 1946374"/>
              <a:gd name="connsiteY7" fmla="*/ 2416275 h 2416275"/>
              <a:gd name="connsiteX8" fmla="*/ 0 w 1946374"/>
              <a:gd name="connsiteY8" fmla="*/ 2261349 h 2416275"/>
              <a:gd name="connsiteX9" fmla="*/ 1555213 w 1946374"/>
              <a:gd name="connsiteY9" fmla="*/ 0 h 241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46374" h="2416275">
                <a:moveTo>
                  <a:pt x="1555213" y="0"/>
                </a:moveTo>
                <a:lnTo>
                  <a:pt x="1577398" y="15258"/>
                </a:lnTo>
                <a:lnTo>
                  <a:pt x="1805003" y="370872"/>
                </a:lnTo>
                <a:lnTo>
                  <a:pt x="1802419" y="372649"/>
                </a:lnTo>
                <a:lnTo>
                  <a:pt x="1856065" y="450653"/>
                </a:lnTo>
                <a:lnTo>
                  <a:pt x="1946374" y="591754"/>
                </a:lnTo>
                <a:lnTo>
                  <a:pt x="691584" y="2416275"/>
                </a:lnTo>
                <a:lnTo>
                  <a:pt x="106548" y="2416275"/>
                </a:lnTo>
                <a:lnTo>
                  <a:pt x="0" y="2261349"/>
                </a:lnTo>
                <a:lnTo>
                  <a:pt x="15552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0" name="任意多边形 49"/>
          <p:cNvSpPr/>
          <p:nvPr/>
        </p:nvSpPr>
        <p:spPr>
          <a:xfrm>
            <a:off x="4399934" y="4491806"/>
            <a:ext cx="2050873" cy="2416274"/>
          </a:xfrm>
          <a:custGeom>
            <a:avLst/>
            <a:gdLst>
              <a:gd name="connsiteX0" fmla="*/ 389113 w 2050873"/>
              <a:gd name="connsiteY0" fmla="*/ 0 h 2416274"/>
              <a:gd name="connsiteX1" fmla="*/ 2050873 w 2050873"/>
              <a:gd name="connsiteY1" fmla="*/ 2416274 h 2416274"/>
              <a:gd name="connsiteX2" fmla="*/ 1252741 w 2050873"/>
              <a:gd name="connsiteY2" fmla="*/ 2416274 h 2416274"/>
              <a:gd name="connsiteX3" fmla="*/ 0 w 2050873"/>
              <a:gd name="connsiteY3" fmla="*/ 594733 h 2416274"/>
              <a:gd name="connsiteX4" fmla="*/ 373996 w 2050873"/>
              <a:gd name="connsiteY4" fmla="*/ 10397 h 2416274"/>
              <a:gd name="connsiteX5" fmla="*/ 389113 w 2050873"/>
              <a:gd name="connsiteY5" fmla="*/ 0 h 241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73" h="2416274">
                <a:moveTo>
                  <a:pt x="389113" y="0"/>
                </a:moveTo>
                <a:lnTo>
                  <a:pt x="2050873" y="2416274"/>
                </a:lnTo>
                <a:lnTo>
                  <a:pt x="1252741" y="2416274"/>
                </a:lnTo>
                <a:lnTo>
                  <a:pt x="0" y="594733"/>
                </a:lnTo>
                <a:lnTo>
                  <a:pt x="373996" y="10397"/>
                </a:lnTo>
                <a:lnTo>
                  <a:pt x="389113"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9" name="任意多边形 48"/>
          <p:cNvSpPr/>
          <p:nvPr/>
        </p:nvSpPr>
        <p:spPr>
          <a:xfrm>
            <a:off x="2344510" y="6762288"/>
            <a:ext cx="200534" cy="145793"/>
          </a:xfrm>
          <a:custGeom>
            <a:avLst/>
            <a:gdLst>
              <a:gd name="connsiteX0" fmla="*/ 100267 w 200534"/>
              <a:gd name="connsiteY0" fmla="*/ 0 h 145793"/>
              <a:gd name="connsiteX1" fmla="*/ 200534 w 200534"/>
              <a:gd name="connsiteY1" fmla="*/ 145793 h 145793"/>
              <a:gd name="connsiteX2" fmla="*/ 0 w 200534"/>
              <a:gd name="connsiteY2" fmla="*/ 145793 h 145793"/>
              <a:gd name="connsiteX3" fmla="*/ 100267 w 200534"/>
              <a:gd name="connsiteY3" fmla="*/ 0 h 145793"/>
            </a:gdLst>
            <a:ahLst/>
            <a:cxnLst>
              <a:cxn ang="0">
                <a:pos x="connsiteX0" y="connsiteY0"/>
              </a:cxn>
              <a:cxn ang="0">
                <a:pos x="connsiteX1" y="connsiteY1"/>
              </a:cxn>
              <a:cxn ang="0">
                <a:pos x="connsiteX2" y="connsiteY2"/>
              </a:cxn>
              <a:cxn ang="0">
                <a:pos x="connsiteX3" y="connsiteY3"/>
              </a:cxn>
            </a:cxnLst>
            <a:rect l="l" t="t" r="r" b="b"/>
            <a:pathLst>
              <a:path w="200534" h="145793">
                <a:moveTo>
                  <a:pt x="100267" y="0"/>
                </a:moveTo>
                <a:lnTo>
                  <a:pt x="200534" y="145793"/>
                </a:lnTo>
                <a:lnTo>
                  <a:pt x="0" y="145793"/>
                </a:lnTo>
                <a:lnTo>
                  <a:pt x="100267" y="0"/>
                </a:lnTo>
                <a:close/>
              </a:path>
            </a:pathLst>
          </a:custGeom>
          <a:solidFill>
            <a:srgbClr val="A2B894">
              <a:alpha val="25000"/>
            </a:srgbClr>
          </a:solidFill>
          <a:ln>
            <a:solidFill>
              <a:srgbClr val="E0E6D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任意多边形 61"/>
          <p:cNvSpPr/>
          <p:nvPr/>
        </p:nvSpPr>
        <p:spPr>
          <a:xfrm>
            <a:off x="-35280" y="4818139"/>
            <a:ext cx="1017046" cy="2052322"/>
          </a:xfrm>
          <a:custGeom>
            <a:avLst/>
            <a:gdLst>
              <a:gd name="connsiteX0" fmla="*/ 0 w 1017046"/>
              <a:gd name="connsiteY0" fmla="*/ 0 h 2052322"/>
              <a:gd name="connsiteX1" fmla="*/ 1017046 w 1017046"/>
              <a:gd name="connsiteY1" fmla="*/ 1478830 h 2052322"/>
              <a:gd name="connsiteX2" fmla="*/ 613325 w 1017046"/>
              <a:gd name="connsiteY2" fmla="*/ 2052322 h 2052322"/>
              <a:gd name="connsiteX3" fmla="*/ 0 w 1017046"/>
              <a:gd name="connsiteY3" fmla="*/ 1160520 h 2052322"/>
              <a:gd name="connsiteX4" fmla="*/ 0 w 1017046"/>
              <a:gd name="connsiteY4" fmla="*/ 0 h 205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046" h="2052322">
                <a:moveTo>
                  <a:pt x="0" y="0"/>
                </a:moveTo>
                <a:lnTo>
                  <a:pt x="1017046" y="1478830"/>
                </a:lnTo>
                <a:lnTo>
                  <a:pt x="613325" y="2052322"/>
                </a:lnTo>
                <a:lnTo>
                  <a:pt x="0" y="1160520"/>
                </a:lnTo>
                <a:lnTo>
                  <a:pt x="0" y="0"/>
                </a:lnTo>
                <a:close/>
              </a:path>
            </a:pathLst>
          </a:custGeom>
          <a:solidFill>
            <a:srgbClr val="508799">
              <a:alpha val="25000"/>
            </a:srgbClr>
          </a:solidFill>
          <a:ln>
            <a:solidFill>
              <a:srgbClr val="C3D4C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2" name="任意多边形 811"/>
          <p:cNvSpPr/>
          <p:nvPr/>
        </p:nvSpPr>
        <p:spPr>
          <a:xfrm flipV="1">
            <a:off x="4397479" y="5881804"/>
            <a:ext cx="1088729" cy="1014296"/>
          </a:xfrm>
          <a:custGeom>
            <a:avLst/>
            <a:gdLst>
              <a:gd name="connsiteX0" fmla="*/ 391161 w 1088729"/>
              <a:gd name="connsiteY0" fmla="*/ 1014296 h 1014296"/>
              <a:gd name="connsiteX1" fmla="*/ 1088729 w 1088729"/>
              <a:gd name="connsiteY1" fmla="*/ 0 h 1014296"/>
              <a:gd name="connsiteX2" fmla="*/ 290598 w 1088729"/>
              <a:gd name="connsiteY2" fmla="*/ 0 h 1014296"/>
              <a:gd name="connsiteX3" fmla="*/ 0 w 1088729"/>
              <a:gd name="connsiteY3" fmla="*/ 422542 h 1014296"/>
              <a:gd name="connsiteX4" fmla="*/ 90309 w 1088729"/>
              <a:gd name="connsiteY4" fmla="*/ 563643 h 1014296"/>
              <a:gd name="connsiteX5" fmla="*/ 143955 w 1088729"/>
              <a:gd name="connsiteY5" fmla="*/ 641647 h 1014296"/>
              <a:gd name="connsiteX6" fmla="*/ 141371 w 1088729"/>
              <a:gd name="connsiteY6" fmla="*/ 643424 h 1014296"/>
              <a:gd name="connsiteX7" fmla="*/ 368976 w 1088729"/>
              <a:gd name="connsiteY7" fmla="*/ 999038 h 1014296"/>
              <a:gd name="connsiteX8" fmla="*/ 391161 w 1088729"/>
              <a:gd name="connsiteY8"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729" h="1014296">
                <a:moveTo>
                  <a:pt x="391161" y="1014296"/>
                </a:moveTo>
                <a:lnTo>
                  <a:pt x="1088729" y="0"/>
                </a:lnTo>
                <a:lnTo>
                  <a:pt x="290598" y="0"/>
                </a:lnTo>
                <a:lnTo>
                  <a:pt x="0" y="422542"/>
                </a:lnTo>
                <a:lnTo>
                  <a:pt x="90309" y="563643"/>
                </a:lnTo>
                <a:lnTo>
                  <a:pt x="143955" y="641647"/>
                </a:lnTo>
                <a:lnTo>
                  <a:pt x="141371" y="643424"/>
                </a:lnTo>
                <a:lnTo>
                  <a:pt x="368976" y="999038"/>
                </a:lnTo>
                <a:lnTo>
                  <a:pt x="391161"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637"/>
          <p:cNvSpPr/>
          <p:nvPr/>
        </p:nvSpPr>
        <p:spPr>
          <a:xfrm flipV="1">
            <a:off x="4008048" y="58818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D57053">
              <a:alpha val="35000"/>
            </a:srgbClr>
          </a:solidFill>
          <a:ln>
            <a:solidFill>
              <a:srgbClr val="E6C6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660"/>
          <p:cNvSpPr/>
          <p:nvPr/>
        </p:nvSpPr>
        <p:spPr>
          <a:xfrm flipV="1">
            <a:off x="10822507" y="5495459"/>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508799">
              <a:alpha val="35000"/>
            </a:srgbClr>
          </a:solidFill>
          <a:ln>
            <a:solidFill>
              <a:srgbClr val="B5CA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665"/>
          <p:cNvSpPr/>
          <p:nvPr/>
        </p:nvSpPr>
        <p:spPr>
          <a:xfrm>
            <a:off x="9861917" y="5495459"/>
            <a:ext cx="1341240" cy="1384436"/>
          </a:xfrm>
          <a:custGeom>
            <a:avLst/>
            <a:gdLst>
              <a:gd name="connsiteX0" fmla="*/ 952127 w 1341240"/>
              <a:gd name="connsiteY0" fmla="*/ 0 h 1384436"/>
              <a:gd name="connsiteX1" fmla="*/ 967244 w 1341240"/>
              <a:gd name="connsiteY1" fmla="*/ 10397 h 1384436"/>
              <a:gd name="connsiteX2" fmla="*/ 1341240 w 1341240"/>
              <a:gd name="connsiteY2" fmla="*/ 594733 h 1384436"/>
              <a:gd name="connsiteX3" fmla="*/ 798132 w 1341240"/>
              <a:gd name="connsiteY3" fmla="*/ 1384436 h 1384436"/>
              <a:gd name="connsiteX4" fmla="*/ 0 w 1341240"/>
              <a:gd name="connsiteY4" fmla="*/ 1384436 h 1384436"/>
              <a:gd name="connsiteX5" fmla="*/ 952127 w 1341240"/>
              <a:gd name="connsiteY5"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240" h="1384436">
                <a:moveTo>
                  <a:pt x="952127" y="0"/>
                </a:moveTo>
                <a:lnTo>
                  <a:pt x="967244" y="10397"/>
                </a:lnTo>
                <a:lnTo>
                  <a:pt x="1341240" y="594733"/>
                </a:lnTo>
                <a:lnTo>
                  <a:pt x="798132" y="1384436"/>
                </a:lnTo>
                <a:lnTo>
                  <a:pt x="0" y="1384436"/>
                </a:lnTo>
                <a:lnTo>
                  <a:pt x="952127" y="0"/>
                </a:lnTo>
                <a:close/>
              </a:path>
            </a:pathLst>
          </a:custGeom>
          <a:solidFill>
            <a:srgbClr val="508799">
              <a:alpha val="25000"/>
            </a:srgbClr>
          </a:solidFill>
          <a:ln>
            <a:solidFill>
              <a:srgbClr val="C4D5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709"/>
          <p:cNvSpPr/>
          <p:nvPr/>
        </p:nvSpPr>
        <p:spPr>
          <a:xfrm>
            <a:off x="11211938" y="5495459"/>
            <a:ext cx="980063" cy="1384436"/>
          </a:xfrm>
          <a:custGeom>
            <a:avLst/>
            <a:gdLst>
              <a:gd name="connsiteX0" fmla="*/ 391161 w 980063"/>
              <a:gd name="connsiteY0" fmla="*/ 0 h 1384436"/>
              <a:gd name="connsiteX1" fmla="*/ 980063 w 980063"/>
              <a:gd name="connsiteY1" fmla="*/ 856291 h 1384436"/>
              <a:gd name="connsiteX2" fmla="*/ 980063 w 980063"/>
              <a:gd name="connsiteY2" fmla="*/ 1384436 h 1384436"/>
              <a:gd name="connsiteX3" fmla="*/ 545157 w 980063"/>
              <a:gd name="connsiteY3" fmla="*/ 1384436 h 1384436"/>
              <a:gd name="connsiteX4" fmla="*/ 0 w 980063"/>
              <a:gd name="connsiteY4" fmla="*/ 591754 h 1384436"/>
              <a:gd name="connsiteX5" fmla="*/ 90309 w 980063"/>
              <a:gd name="connsiteY5" fmla="*/ 450653 h 1384436"/>
              <a:gd name="connsiteX6" fmla="*/ 143955 w 980063"/>
              <a:gd name="connsiteY6" fmla="*/ 372649 h 1384436"/>
              <a:gd name="connsiteX7" fmla="*/ 141371 w 980063"/>
              <a:gd name="connsiteY7" fmla="*/ 370872 h 1384436"/>
              <a:gd name="connsiteX8" fmla="*/ 368976 w 980063"/>
              <a:gd name="connsiteY8" fmla="*/ 15258 h 1384436"/>
              <a:gd name="connsiteX9" fmla="*/ 391161 w 980063"/>
              <a:gd name="connsiteY9" fmla="*/ 0 h 13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063" h="1384436">
                <a:moveTo>
                  <a:pt x="391161" y="0"/>
                </a:moveTo>
                <a:lnTo>
                  <a:pt x="980063" y="856291"/>
                </a:lnTo>
                <a:lnTo>
                  <a:pt x="980063" y="1384436"/>
                </a:lnTo>
                <a:lnTo>
                  <a:pt x="545157" y="1384436"/>
                </a:lnTo>
                <a:lnTo>
                  <a:pt x="0" y="591754"/>
                </a:lnTo>
                <a:lnTo>
                  <a:pt x="90309" y="450653"/>
                </a:lnTo>
                <a:lnTo>
                  <a:pt x="143955" y="372649"/>
                </a:lnTo>
                <a:lnTo>
                  <a:pt x="141371" y="370872"/>
                </a:lnTo>
                <a:lnTo>
                  <a:pt x="368976" y="15258"/>
                </a:lnTo>
                <a:lnTo>
                  <a:pt x="391161" y="0"/>
                </a:lnTo>
                <a:close/>
              </a:path>
            </a:pathLst>
          </a:custGeom>
          <a:solidFill>
            <a:srgbClr val="508799">
              <a:alpha val="25000"/>
            </a:srgbClr>
          </a:solidFill>
          <a:ln>
            <a:solidFill>
              <a:srgbClr val="BFD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670"/>
          <p:cNvSpPr/>
          <p:nvPr/>
        </p:nvSpPr>
        <p:spPr>
          <a:xfrm flipV="1">
            <a:off x="9195717" y="550327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49B35">
              <a:alpha val="35000"/>
            </a:srgbClr>
          </a:solidFill>
          <a:ln>
            <a:solidFill>
              <a:srgbClr val="EBD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8221119" y="5503275"/>
            <a:ext cx="1355248" cy="1404805"/>
          </a:xfrm>
          <a:custGeom>
            <a:avLst/>
            <a:gdLst>
              <a:gd name="connsiteX0" fmla="*/ 966135 w 1355248"/>
              <a:gd name="connsiteY0" fmla="*/ 0 h 1404805"/>
              <a:gd name="connsiteX1" fmla="*/ 981252 w 1355248"/>
              <a:gd name="connsiteY1" fmla="*/ 10397 h 1404805"/>
              <a:gd name="connsiteX2" fmla="*/ 1355248 w 1355248"/>
              <a:gd name="connsiteY2" fmla="*/ 594733 h 1404805"/>
              <a:gd name="connsiteX3" fmla="*/ 798132 w 1355248"/>
              <a:gd name="connsiteY3" fmla="*/ 1404805 h 1404805"/>
              <a:gd name="connsiteX4" fmla="*/ 0 w 1355248"/>
              <a:gd name="connsiteY4" fmla="*/ 1404805 h 1404805"/>
              <a:gd name="connsiteX5" fmla="*/ 966135 w 1355248"/>
              <a:gd name="connsiteY5" fmla="*/ 0 h 1404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5248" h="1404805">
                <a:moveTo>
                  <a:pt x="966135" y="0"/>
                </a:moveTo>
                <a:lnTo>
                  <a:pt x="981252" y="10397"/>
                </a:lnTo>
                <a:lnTo>
                  <a:pt x="1355248" y="594733"/>
                </a:lnTo>
                <a:lnTo>
                  <a:pt x="798132" y="1404805"/>
                </a:lnTo>
                <a:lnTo>
                  <a:pt x="0" y="1404805"/>
                </a:lnTo>
                <a:lnTo>
                  <a:pt x="966135" y="0"/>
                </a:lnTo>
                <a:close/>
              </a:path>
            </a:pathLst>
          </a:custGeom>
          <a:solidFill>
            <a:srgbClr val="E49B35">
              <a:alpha val="25000"/>
            </a:srgbClr>
          </a:solidFill>
          <a:ln>
            <a:solidFill>
              <a:srgbClr val="EBDCB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80"/>
          <p:cNvSpPr/>
          <p:nvPr/>
        </p:nvSpPr>
        <p:spPr>
          <a:xfrm>
            <a:off x="9585148" y="5503275"/>
            <a:ext cx="1352191" cy="1397381"/>
          </a:xfrm>
          <a:custGeom>
            <a:avLst/>
            <a:gdLst>
              <a:gd name="connsiteX0" fmla="*/ 391161 w 1352191"/>
              <a:gd name="connsiteY0" fmla="*/ 0 h 1397381"/>
              <a:gd name="connsiteX1" fmla="*/ 1352191 w 1352191"/>
              <a:gd name="connsiteY1" fmla="*/ 1397381 h 1397381"/>
              <a:gd name="connsiteX2" fmla="*/ 554059 w 1352191"/>
              <a:gd name="connsiteY2" fmla="*/ 1397381 h 1397381"/>
              <a:gd name="connsiteX3" fmla="*/ 0 w 1352191"/>
              <a:gd name="connsiteY3" fmla="*/ 591754 h 1397381"/>
              <a:gd name="connsiteX4" fmla="*/ 90309 w 1352191"/>
              <a:gd name="connsiteY4" fmla="*/ 450653 h 1397381"/>
              <a:gd name="connsiteX5" fmla="*/ 143955 w 1352191"/>
              <a:gd name="connsiteY5" fmla="*/ 372649 h 1397381"/>
              <a:gd name="connsiteX6" fmla="*/ 141371 w 1352191"/>
              <a:gd name="connsiteY6" fmla="*/ 370872 h 1397381"/>
              <a:gd name="connsiteX7" fmla="*/ 368976 w 1352191"/>
              <a:gd name="connsiteY7" fmla="*/ 15258 h 1397381"/>
              <a:gd name="connsiteX8" fmla="*/ 391161 w 1352191"/>
              <a:gd name="connsiteY8" fmla="*/ 0 h 139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2191" h="1397381">
                <a:moveTo>
                  <a:pt x="391161" y="0"/>
                </a:moveTo>
                <a:lnTo>
                  <a:pt x="1352191" y="1397381"/>
                </a:lnTo>
                <a:lnTo>
                  <a:pt x="554059" y="1397381"/>
                </a:lnTo>
                <a:lnTo>
                  <a:pt x="0" y="591754"/>
                </a:lnTo>
                <a:lnTo>
                  <a:pt x="90309" y="450653"/>
                </a:lnTo>
                <a:lnTo>
                  <a:pt x="143955" y="372649"/>
                </a:lnTo>
                <a:lnTo>
                  <a:pt x="141371" y="370872"/>
                </a:lnTo>
                <a:lnTo>
                  <a:pt x="368976" y="15258"/>
                </a:lnTo>
                <a:lnTo>
                  <a:pt x="391161" y="0"/>
                </a:lnTo>
                <a:close/>
              </a:path>
            </a:pathLst>
          </a:custGeom>
          <a:solidFill>
            <a:srgbClr val="E49B35">
              <a:alpha val="25000"/>
            </a:srgbClr>
          </a:solidFill>
          <a:ln>
            <a:solidFill>
              <a:srgbClr val="EBDCB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9" name="任意多边形 788"/>
          <p:cNvSpPr/>
          <p:nvPr/>
        </p:nvSpPr>
        <p:spPr>
          <a:xfrm flipV="1">
            <a:off x="3302696" y="5881804"/>
            <a:ext cx="1086681" cy="1014296"/>
          </a:xfrm>
          <a:custGeom>
            <a:avLst/>
            <a:gdLst>
              <a:gd name="connsiteX0" fmla="*/ 697568 w 1086681"/>
              <a:gd name="connsiteY0" fmla="*/ 1014296 h 1014296"/>
              <a:gd name="connsiteX1" fmla="*/ 712685 w 1086681"/>
              <a:gd name="connsiteY1" fmla="*/ 1003899 h 1014296"/>
              <a:gd name="connsiteX2" fmla="*/ 1086681 w 1086681"/>
              <a:gd name="connsiteY2" fmla="*/ 419563 h 1014296"/>
              <a:gd name="connsiteX3" fmla="*/ 798132 w 1086681"/>
              <a:gd name="connsiteY3" fmla="*/ 0 h 1014296"/>
              <a:gd name="connsiteX4" fmla="*/ 0 w 1086681"/>
              <a:gd name="connsiteY4" fmla="*/ 0 h 1014296"/>
              <a:gd name="connsiteX5" fmla="*/ 697568 w 1086681"/>
              <a:gd name="connsiteY5" fmla="*/ 1014296 h 10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6681" h="1014296">
                <a:moveTo>
                  <a:pt x="697568" y="1014296"/>
                </a:moveTo>
                <a:lnTo>
                  <a:pt x="712685" y="1003899"/>
                </a:lnTo>
                <a:lnTo>
                  <a:pt x="1086681" y="419563"/>
                </a:lnTo>
                <a:lnTo>
                  <a:pt x="798132" y="0"/>
                </a:lnTo>
                <a:lnTo>
                  <a:pt x="0" y="0"/>
                </a:lnTo>
                <a:lnTo>
                  <a:pt x="697568" y="1014296"/>
                </a:lnTo>
                <a:close/>
              </a:path>
            </a:pathLst>
          </a:custGeom>
          <a:solidFill>
            <a:srgbClr val="D57053">
              <a:alpha val="25000"/>
            </a:srgbClr>
          </a:solidFill>
          <a:ln>
            <a:solidFill>
              <a:srgbClr val="EAD3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686"/>
          <p:cNvSpPr/>
          <p:nvPr/>
        </p:nvSpPr>
        <p:spPr>
          <a:xfrm>
            <a:off x="8185355" y="0"/>
            <a:ext cx="2771399" cy="3463952"/>
          </a:xfrm>
          <a:custGeom>
            <a:avLst/>
            <a:gdLst>
              <a:gd name="connsiteX0" fmla="*/ 0 w 2771399"/>
              <a:gd name="connsiteY0" fmla="*/ 0 h 3463952"/>
              <a:gd name="connsiteX1" fmla="*/ 798131 w 2771399"/>
              <a:gd name="connsiteY1" fmla="*/ 0 h 3463952"/>
              <a:gd name="connsiteX2" fmla="*/ 2771399 w 2771399"/>
              <a:gd name="connsiteY2" fmla="*/ 2869219 h 3463952"/>
              <a:gd name="connsiteX3" fmla="*/ 2397403 w 2771399"/>
              <a:gd name="connsiteY3" fmla="*/ 3453555 h 3463952"/>
              <a:gd name="connsiteX4" fmla="*/ 2382286 w 2771399"/>
              <a:gd name="connsiteY4" fmla="*/ 3463952 h 3463952"/>
              <a:gd name="connsiteX5" fmla="*/ 0 w 2771399"/>
              <a:gd name="connsiteY5" fmla="*/ 0 h 346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1399" h="3463952">
                <a:moveTo>
                  <a:pt x="0" y="0"/>
                </a:moveTo>
                <a:lnTo>
                  <a:pt x="798131" y="0"/>
                </a:lnTo>
                <a:lnTo>
                  <a:pt x="2771399" y="2869219"/>
                </a:lnTo>
                <a:lnTo>
                  <a:pt x="2397403" y="3453555"/>
                </a:lnTo>
                <a:lnTo>
                  <a:pt x="2382286" y="3463952"/>
                </a:lnTo>
                <a:lnTo>
                  <a:pt x="0" y="0"/>
                </a:lnTo>
                <a:close/>
              </a:path>
            </a:pathLst>
          </a:custGeom>
          <a:solidFill>
            <a:srgbClr val="D57053">
              <a:alpha val="30000"/>
            </a:srgbClr>
          </a:solidFill>
          <a:ln>
            <a:solidFill>
              <a:srgbClr val="EACEB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824"/>
          <p:cNvSpPr/>
          <p:nvPr/>
        </p:nvSpPr>
        <p:spPr>
          <a:xfrm flipH="1" flipV="1">
            <a:off x="6913017" y="1590208"/>
            <a:ext cx="4043737" cy="5305892"/>
          </a:xfrm>
          <a:custGeom>
            <a:avLst/>
            <a:gdLst>
              <a:gd name="connsiteX0" fmla="*/ 389113 w 4043737"/>
              <a:gd name="connsiteY0" fmla="*/ 5305892 h 5305892"/>
              <a:gd name="connsiteX1" fmla="*/ 373996 w 4043737"/>
              <a:gd name="connsiteY1" fmla="*/ 5295495 h 5305892"/>
              <a:gd name="connsiteX2" fmla="*/ 0 w 4043737"/>
              <a:gd name="connsiteY2" fmla="*/ 4711159 h 5305892"/>
              <a:gd name="connsiteX3" fmla="*/ 2281471 w 4043737"/>
              <a:gd name="connsiteY3" fmla="*/ 1393799 h 5305892"/>
              <a:gd name="connsiteX4" fmla="*/ 2285250 w 4043737"/>
              <a:gd name="connsiteY4" fmla="*/ 1396398 h 5305892"/>
              <a:gd name="connsiteX5" fmla="*/ 3245605 w 4043737"/>
              <a:gd name="connsiteY5" fmla="*/ 0 h 5305892"/>
              <a:gd name="connsiteX6" fmla="*/ 4043737 w 4043737"/>
              <a:gd name="connsiteY6" fmla="*/ 0 h 5305892"/>
              <a:gd name="connsiteX7" fmla="*/ 1810872 w 4043737"/>
              <a:gd name="connsiteY7" fmla="*/ 3246685 h 5305892"/>
              <a:gd name="connsiteX8" fmla="*/ 1807092 w 4043737"/>
              <a:gd name="connsiteY8" fmla="*/ 3244086 h 5305892"/>
              <a:gd name="connsiteX9" fmla="*/ 389113 w 4043737"/>
              <a:gd name="connsiteY9" fmla="*/ 5305892 h 530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43737" h="5305892">
                <a:moveTo>
                  <a:pt x="389113" y="5305892"/>
                </a:moveTo>
                <a:lnTo>
                  <a:pt x="373996" y="5295495"/>
                </a:lnTo>
                <a:lnTo>
                  <a:pt x="0" y="4711159"/>
                </a:lnTo>
                <a:lnTo>
                  <a:pt x="2281471" y="1393799"/>
                </a:lnTo>
                <a:lnTo>
                  <a:pt x="2285250" y="1396398"/>
                </a:lnTo>
                <a:lnTo>
                  <a:pt x="3245605" y="0"/>
                </a:lnTo>
                <a:lnTo>
                  <a:pt x="4043737" y="0"/>
                </a:lnTo>
                <a:lnTo>
                  <a:pt x="1810872" y="3246685"/>
                </a:lnTo>
                <a:lnTo>
                  <a:pt x="1807092" y="3244086"/>
                </a:lnTo>
                <a:lnTo>
                  <a:pt x="389113" y="5305892"/>
                </a:lnTo>
                <a:close/>
              </a:path>
            </a:pathLst>
          </a:custGeom>
          <a:solidFill>
            <a:srgbClr val="88A378">
              <a:alpha val="30000"/>
            </a:srgbClr>
          </a:solidFill>
          <a:ln>
            <a:solidFill>
              <a:srgbClr val="D3DCC5">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817"/>
          <p:cNvSpPr/>
          <p:nvPr/>
        </p:nvSpPr>
        <p:spPr>
          <a:xfrm flipV="1">
            <a:off x="7083520" y="5123204"/>
            <a:ext cx="1610447" cy="1772896"/>
          </a:xfrm>
          <a:custGeom>
            <a:avLst/>
            <a:gdLst>
              <a:gd name="connsiteX0" fmla="*/ 391161 w 1610447"/>
              <a:gd name="connsiteY0" fmla="*/ 1772896 h 1772896"/>
              <a:gd name="connsiteX1" fmla="*/ 1610447 w 1610447"/>
              <a:gd name="connsiteY1" fmla="*/ 0 h 1772896"/>
              <a:gd name="connsiteX2" fmla="*/ 812315 w 1610447"/>
              <a:gd name="connsiteY2" fmla="*/ 0 h 1772896"/>
              <a:gd name="connsiteX3" fmla="*/ 0 w 1610447"/>
              <a:gd name="connsiteY3" fmla="*/ 1181142 h 1772896"/>
              <a:gd name="connsiteX4" fmla="*/ 90309 w 1610447"/>
              <a:gd name="connsiteY4" fmla="*/ 1322243 h 1772896"/>
              <a:gd name="connsiteX5" fmla="*/ 143955 w 1610447"/>
              <a:gd name="connsiteY5" fmla="*/ 1400247 h 1772896"/>
              <a:gd name="connsiteX6" fmla="*/ 141371 w 1610447"/>
              <a:gd name="connsiteY6" fmla="*/ 1402024 h 1772896"/>
              <a:gd name="connsiteX7" fmla="*/ 368976 w 1610447"/>
              <a:gd name="connsiteY7" fmla="*/ 1757638 h 1772896"/>
              <a:gd name="connsiteX8" fmla="*/ 391161 w 1610447"/>
              <a:gd name="connsiteY8" fmla="*/ 1772896 h 17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0447" h="1772896">
                <a:moveTo>
                  <a:pt x="391161" y="1772896"/>
                </a:moveTo>
                <a:lnTo>
                  <a:pt x="1610447" y="0"/>
                </a:lnTo>
                <a:lnTo>
                  <a:pt x="812315" y="0"/>
                </a:lnTo>
                <a:lnTo>
                  <a:pt x="0" y="1181142"/>
                </a:lnTo>
                <a:lnTo>
                  <a:pt x="90309" y="1322243"/>
                </a:lnTo>
                <a:lnTo>
                  <a:pt x="143955" y="1400247"/>
                </a:lnTo>
                <a:lnTo>
                  <a:pt x="141371" y="1402024"/>
                </a:lnTo>
                <a:lnTo>
                  <a:pt x="368976" y="1757638"/>
                </a:lnTo>
                <a:lnTo>
                  <a:pt x="391161" y="1772896"/>
                </a:lnTo>
                <a:close/>
              </a:path>
            </a:pathLst>
          </a:custGeom>
          <a:solidFill>
            <a:srgbClr val="ED6F65">
              <a:alpha val="25000"/>
            </a:srgbClr>
          </a:solidFill>
          <a:ln>
            <a:solidFill>
              <a:srgbClr val="F1DB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flipH="1" flipV="1">
            <a:off x="1562519" y="5459183"/>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5249">
              <a:alpha val="35000"/>
            </a:srgbClr>
          </a:solidFill>
          <a:ln>
            <a:solidFill>
              <a:srgbClr val="EFBB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flipH="1" flipV="1">
            <a:off x="4012411" y="4491805"/>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89A67A">
              <a:alpha val="35000"/>
            </a:srgbClr>
          </a:solidFill>
          <a:ln>
            <a:solidFill>
              <a:srgbClr val="CFD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flipV="1">
            <a:off x="6694090" y="5123204"/>
            <a:ext cx="768171" cy="594733"/>
          </a:xfrm>
          <a:custGeom>
            <a:avLst/>
            <a:gdLst>
              <a:gd name="connsiteX0" fmla="*/ 380650 w 768171"/>
              <a:gd name="connsiteY0" fmla="*/ 0 h 594733"/>
              <a:gd name="connsiteX1" fmla="*/ 386064 w 768171"/>
              <a:gd name="connsiteY1" fmla="*/ 7873 h 594733"/>
              <a:gd name="connsiteX2" fmla="*/ 479739 w 768171"/>
              <a:gd name="connsiteY2" fmla="*/ 144080 h 594733"/>
              <a:gd name="connsiteX3" fmla="*/ 530801 w 768171"/>
              <a:gd name="connsiteY3" fmla="*/ 223861 h 594733"/>
              <a:gd name="connsiteX4" fmla="*/ 758406 w 768171"/>
              <a:gd name="connsiteY4" fmla="*/ 579475 h 594733"/>
              <a:gd name="connsiteX5" fmla="*/ 768171 w 768171"/>
              <a:gd name="connsiteY5" fmla="*/ 594733 h 594733"/>
              <a:gd name="connsiteX6" fmla="*/ 0 w 768171"/>
              <a:gd name="connsiteY6" fmla="*/ 594733 h 594733"/>
              <a:gd name="connsiteX7" fmla="*/ 6654 w 768171"/>
              <a:gd name="connsiteY7" fmla="*/ 584336 h 5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8171" h="594733">
                <a:moveTo>
                  <a:pt x="380650" y="0"/>
                </a:moveTo>
                <a:lnTo>
                  <a:pt x="386064" y="7873"/>
                </a:lnTo>
                <a:lnTo>
                  <a:pt x="479739" y="144080"/>
                </a:lnTo>
                <a:lnTo>
                  <a:pt x="530801" y="223861"/>
                </a:lnTo>
                <a:lnTo>
                  <a:pt x="758406" y="579475"/>
                </a:lnTo>
                <a:lnTo>
                  <a:pt x="768171" y="594733"/>
                </a:lnTo>
                <a:lnTo>
                  <a:pt x="0" y="594733"/>
                </a:lnTo>
                <a:lnTo>
                  <a:pt x="6654" y="584336"/>
                </a:lnTo>
                <a:close/>
              </a:path>
            </a:pathLst>
          </a:custGeom>
          <a:solidFill>
            <a:srgbClr val="ED6F65">
              <a:alpha val="35000"/>
            </a:srgbClr>
          </a:solidFill>
          <a:ln>
            <a:solidFill>
              <a:srgbClr val="F2C7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796570" y="787717"/>
            <a:ext cx="789739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361594" y="316056"/>
            <a:ext cx="1038811"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70687" y="294028"/>
            <a:ext cx="1020626" cy="523220"/>
          </a:xfrm>
          <a:prstGeom prst="rect">
            <a:avLst/>
          </a:prstGeom>
          <a:noFill/>
        </p:spPr>
        <p:txBody>
          <a:bodyPr wrap="square"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1480468" y="334846"/>
            <a:ext cx="2316480" cy="460375"/>
          </a:xfrm>
          <a:prstGeom prst="rect">
            <a:avLst/>
          </a:prstGeom>
        </p:spPr>
        <p:txBody>
          <a:bodyPr wrap="none" anchor="t">
            <a:spAutoFit/>
          </a:bodyPr>
          <a:lstStyle/>
          <a:p>
            <a:pPr algn="ctr"/>
            <a:r>
              <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软件维护的定义</a:t>
            </a:r>
            <a:endParaRPr lang="zh-CN" altLang="en-US" sz="2400"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9538" name="Rectangle 3"/>
          <p:cNvSpPr>
            <a:spLocks noGrp="1"/>
          </p:cNvSpPr>
          <p:nvPr/>
        </p:nvSpPr>
        <p:spPr>
          <a:xfrm>
            <a:off x="838200" y="914400"/>
            <a:ext cx="7391400" cy="4454525"/>
          </a:xfrm>
          <a:prstGeom prst="rect">
            <a:avLst/>
          </a:prstGeom>
          <a:noFill/>
          <a:ln>
            <a:noFill/>
          </a:ln>
          <a:effectLst/>
        </p:spPr>
        <p:txBody>
          <a:bodyPr vert="horz" wrap="square" lIns="0" tIns="45720" rIns="0" bIns="45720" numCol="1" anchor="t" anchorCtr="0" compatLnSpc="1"/>
          <a:lstStyle/>
          <a:p>
            <a:pPr marL="0" indent="0" algn="just" eaLnBrk="1" hangingPunct="1">
              <a:lnSpc>
                <a:spcPct val="150000"/>
              </a:lnSpc>
              <a:spcBef>
                <a:spcPct val="0"/>
              </a:spcBef>
            </a:pPr>
            <a:r>
              <a:rPr lang="zh-CN" altLang="en-US" sz="2800" b="1" dirty="0">
                <a:effectLst/>
                <a:latin typeface="方正隶变_GBK" panose="02000000000000000000" charset="-122"/>
                <a:ea typeface="方正隶变_GBK" panose="02000000000000000000" charset="-122"/>
              </a:rPr>
              <a:t>2）</a:t>
            </a:r>
            <a:r>
              <a:rPr lang="zh-CN" altLang="en-US" sz="3200" b="1" kern="0" noProof="0" smtClean="0">
                <a:ln>
                  <a:noFill/>
                </a:ln>
                <a:solidFill>
                  <a:srgbClr val="FFFF00"/>
                </a:solidFill>
                <a:effectLst>
                  <a:outerShdw blurRad="38100" dist="38100" dir="2700000" algn="tl">
                    <a:srgbClr val="000000"/>
                  </a:outerShdw>
                </a:effectLst>
                <a:uLnTx/>
                <a:uFillTx/>
                <a:latin typeface="方正隶变_GBK" panose="02000000000000000000" charset="-122"/>
                <a:ea typeface="方正隶变_GBK" panose="02000000000000000000" charset="-122"/>
              </a:rPr>
              <a:t>适应性维护</a:t>
            </a:r>
            <a:endParaRPr lang="zh-CN" altLang="en-US" sz="2800" b="1" dirty="0">
              <a:solidFill>
                <a:srgbClr val="FFFF00"/>
              </a:solidFill>
              <a:effectLst>
                <a:outerShdw blurRad="38100" dist="38100" dir="2700000" algn="tl">
                  <a:srgbClr val="000000">
                    <a:alpha val="43137"/>
                  </a:srgbClr>
                </a:outerShdw>
              </a:effectLst>
              <a:latin typeface="方正隶变_GBK" panose="02000000000000000000" charset="-122"/>
              <a:ea typeface="方正隶变_GBK" panose="02000000000000000000" charset="-122"/>
            </a:endParaRPr>
          </a:p>
          <a:p>
            <a:pPr marL="0" indent="0" eaLnBrk="1" hangingPunct="1">
              <a:lnSpc>
                <a:spcPct val="150000"/>
              </a:lnSpc>
              <a:spcBef>
                <a:spcPct val="0"/>
              </a:spcBef>
            </a:pPr>
            <a:r>
              <a:rPr lang="zh-CN" altLang="en-US" b="1" dirty="0">
                <a:effectLst/>
                <a:latin typeface="方正隶变_GBK" panose="02000000000000000000" charset="-122"/>
                <a:ea typeface="方正隶变_GBK" panose="02000000000000000000" charset="-122"/>
              </a:rPr>
              <a:t>  </a:t>
            </a:r>
            <a:r>
              <a:rPr lang="zh-CN" altLang="en-US" sz="2800" b="1" dirty="0">
                <a:effectLst/>
                <a:latin typeface="方正隶变_GBK" panose="02000000000000000000" charset="-122"/>
                <a:ea typeface="方正隶变_GBK" panose="02000000000000000000" charset="-122"/>
              </a:rPr>
              <a:t>随着计算机的飞速发展，新的硬件系统和外部设备时常更新和升级，一些数据库环境、数据输入/输出方式、数据存储介质等也可能发生变换。为了使软件适应这些环境变化而修改软件的过程叫做适应性维护。</a:t>
            </a:r>
            <a:endParaRPr lang="zh-CN" altLang="en-US" sz="2800" dirty="0">
              <a:effectLst/>
              <a:latin typeface="方正隶变_GBK" panose="02000000000000000000" charset="-122"/>
              <a:ea typeface="方正隶变_GBK" panose="02000000000000000000" charset="-122"/>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4903</Words>
  <Application>WPS 演示</Application>
  <PresentationFormat>宽屏</PresentationFormat>
  <Paragraphs>499</Paragraphs>
  <Slides>42</Slides>
  <Notes>1</Notes>
  <HiddenSlides>0</HiddenSlides>
  <MMClips>0</MMClips>
  <ScaleCrop>false</ScaleCrop>
  <HeadingPairs>
    <vt:vector size="6" baseType="variant">
      <vt:variant>
        <vt:lpstr>已用的字体</vt:lpstr>
      </vt:variant>
      <vt:variant>
        <vt:i4>32</vt:i4>
      </vt:variant>
      <vt:variant>
        <vt:lpstr>主题</vt:lpstr>
      </vt:variant>
      <vt:variant>
        <vt:i4>1</vt:i4>
      </vt:variant>
      <vt:variant>
        <vt:lpstr>幻灯片标题</vt:lpstr>
      </vt:variant>
      <vt:variant>
        <vt:i4>42</vt:i4>
      </vt:variant>
    </vt:vector>
  </HeadingPairs>
  <TitlesOfParts>
    <vt:vector size="75" baseType="lpstr">
      <vt:lpstr>Arial</vt:lpstr>
      <vt:lpstr>宋体</vt:lpstr>
      <vt:lpstr>Wingdings</vt:lpstr>
      <vt:lpstr>微软雅黑</vt:lpstr>
      <vt:lpstr>Times New Roman</vt:lpstr>
      <vt:lpstr>Calibri</vt:lpstr>
      <vt:lpstr>Arial Unicode MS</vt:lpstr>
      <vt:lpstr>Calibri Light</vt:lpstr>
      <vt:lpstr>黑体</vt:lpstr>
      <vt:lpstr>微软雅黑 Light</vt:lpstr>
      <vt:lpstr>楷体</vt:lpstr>
      <vt:lpstr>Adobe 楷体 Std R</vt:lpstr>
      <vt:lpstr>方正舒体</vt:lpstr>
      <vt:lpstr>楷体_GB2312 (正文)</vt:lpstr>
      <vt:lpstr>叶根友小细楷02</vt:lpstr>
      <vt:lpstr>叶根友行书(繁)08</vt:lpstr>
      <vt:lpstr>刘德华字体叶根友仿08</vt:lpstr>
      <vt:lpstr>華康飾藝體W7</vt:lpstr>
      <vt:lpstr>華康中圓體</vt:lpstr>
      <vt:lpstr>AR BLANCA</vt:lpstr>
      <vt:lpstr>文鼎霹雳体_U</vt:lpstr>
      <vt:lpstr>AR BERKLEY</vt:lpstr>
      <vt:lpstr>Sherlocode</vt:lpstr>
      <vt:lpstr>NUTS</vt:lpstr>
      <vt:lpstr>字体管家萌兔奔月</vt:lpstr>
      <vt:lpstr>字体管家糖果</vt:lpstr>
      <vt:lpstr>锐字工房云字库行楷GBK</vt:lpstr>
      <vt:lpstr>方正隶变_GBK</vt:lpstr>
      <vt:lpstr>GalaxyText Std</vt:lpstr>
      <vt:lpstr>Aa-snake</vt:lpstr>
      <vt:lpstr>楷体_GB2312</vt:lpstr>
      <vt:lpstr>新宋体</vt:lpstr>
      <vt:lpstr>Office 主题</vt:lpstr>
      <vt:lpstr>PowerPoint 演示文稿</vt:lpstr>
      <vt:lpstr>第8章：维护</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8.2  软件维护的特点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8.4  软件的可维护性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丶莫名的.小哀傷</cp:lastModifiedBy>
  <cp:revision>216</cp:revision>
  <dcterms:created xsi:type="dcterms:W3CDTF">2014-12-17T13:36:00Z</dcterms:created>
  <dcterms:modified xsi:type="dcterms:W3CDTF">2017-12-16T18:36:55Z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